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63" r:id="rId2"/>
    <p:sldId id="480" r:id="rId3"/>
    <p:sldId id="2076136811" r:id="rId4"/>
    <p:sldId id="410" r:id="rId5"/>
    <p:sldId id="2076136814" r:id="rId6"/>
    <p:sldId id="411" r:id="rId7"/>
    <p:sldId id="2146846203" r:id="rId8"/>
    <p:sldId id="2076136816" r:id="rId9"/>
    <p:sldId id="426" r:id="rId10"/>
    <p:sldId id="2146846182" r:id="rId11"/>
    <p:sldId id="2146846185" r:id="rId12"/>
    <p:sldId id="2146846186" r:id="rId13"/>
    <p:sldId id="553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2" autoAdjust="0"/>
    <p:restoredTop sz="53780" autoAdjust="0"/>
  </p:normalViewPr>
  <p:slideViewPr>
    <p:cSldViewPr snapToGrid="0">
      <p:cViewPr varScale="1">
        <p:scale>
          <a:sx n="66" d="100"/>
          <a:sy n="66" d="100"/>
        </p:scale>
        <p:origin x="137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66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829EE-179A-47DD-A710-6B8167DA5216}"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CD6A3-4FFA-4D85-AFB5-22755441BAA7}" type="slidenum">
              <a:rPr lang="en-US" smtClean="0"/>
              <a:t>‹#›</a:t>
            </a:fld>
            <a:endParaRPr lang="en-US"/>
          </a:p>
        </p:txBody>
      </p:sp>
    </p:spTree>
    <p:extLst>
      <p:ext uri="{BB962C8B-B14F-4D97-AF65-F5344CB8AC3E}">
        <p14:creationId xmlns:p14="http://schemas.microsoft.com/office/powerpoint/2010/main" val="116155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Digital Cookie</a:t>
            </a:r>
          </a:p>
        </p:txBody>
      </p:sp>
      <p:sp>
        <p:nvSpPr>
          <p:cNvPr id="4" name="Slide Number Placeholder 3"/>
          <p:cNvSpPr>
            <a:spLocks noGrp="1"/>
          </p:cNvSpPr>
          <p:nvPr>
            <p:ph type="sldNum" sz="quarter" idx="5"/>
          </p:nvPr>
        </p:nvSpPr>
        <p:spPr/>
        <p:txBody>
          <a:bodyPr/>
          <a:lstStyle/>
          <a:p>
            <a:fld id="{9C95FEDC-EC89-48A3-A80A-B52211D6ED19}" type="slidenum">
              <a:rPr lang="en-US" smtClean="0"/>
              <a:t>1</a:t>
            </a:fld>
            <a:endParaRPr lang="en-US"/>
          </a:p>
        </p:txBody>
      </p:sp>
    </p:spTree>
    <p:extLst>
      <p:ext uri="{BB962C8B-B14F-4D97-AF65-F5344CB8AC3E}">
        <p14:creationId xmlns:p14="http://schemas.microsoft.com/office/powerpoint/2010/main" val="273582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900">
                <a:effectLst/>
                <a:latin typeface="Palatino Linotype" panose="02040502050505030304" pitchFamily="18" charset="0"/>
                <a:ea typeface="MS Mincho" panose="02020609040205080304" pitchFamily="49" charset="-128"/>
                <a:cs typeface="Arial" panose="020B0604020202020204" pitchFamily="34" charset="0"/>
              </a:rPr>
              <a:t>The Financials section is a valuable tool to help you understand the amount due for the cookie sale and how the troop is calculating the amount.</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spcBef>
                <a:spcPts val="600"/>
              </a:spcBef>
              <a:spcAft>
                <a:spcPts val="0"/>
              </a:spcAft>
            </a:pPr>
            <a:r>
              <a:rPr lang="en-US" sz="900">
                <a:effectLst/>
                <a:latin typeface="Palatino Linotype" panose="02040502050505030304" pitchFamily="18" charset="0"/>
                <a:ea typeface="MS Mincho" panose="02020609040205080304" pitchFamily="49" charset="-128"/>
                <a:cs typeface="Arial" panose="020B0604020202020204" pitchFamily="34" charset="0"/>
              </a:rPr>
              <a:t>Using the “at a glance” view is a great way to see the overall amounts paid and due. If you need more detail, you can expand any of the sections to find out more.</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spcBef>
                <a:spcPts val="600"/>
              </a:spcBef>
              <a:spcAft>
                <a:spcPts val="0"/>
              </a:spcAft>
            </a:pPr>
            <a:r>
              <a:rPr lang="en-US" sz="900">
                <a:effectLst/>
                <a:latin typeface="Palatino Linotype" panose="02040502050505030304" pitchFamily="18" charset="0"/>
                <a:ea typeface="MS Mincho" panose="02020609040205080304" pitchFamily="49" charset="-128"/>
                <a:cs typeface="Arial" panose="020B0604020202020204" pitchFamily="34" charset="0"/>
              </a:rPr>
              <a:t>There are four sections to your financials that you can expand to get details.</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228600" indent="-228600">
              <a:buFont typeface="+mj-lt"/>
              <a:buAutoNum type="arabicPeriod"/>
            </a:pPr>
            <a:r>
              <a:rPr lang="en-US" sz="900" b="1">
                <a:latin typeface="Palatino Linotype" panose="02040502050505030304" pitchFamily="18" charset="0"/>
              </a:rPr>
              <a:t>Initial Cookies (Order Card) </a:t>
            </a:r>
          </a:p>
          <a:p>
            <a:pPr marL="628642" marR="0" lvl="1" indent="-285750">
              <a:spcBef>
                <a:spcPts val="0"/>
              </a:spcBef>
              <a:spcAft>
                <a:spcPts val="0"/>
              </a:spcAft>
              <a:buFont typeface="Arial" panose="020B0604020202020204" pitchFamily="34" charset="0"/>
              <a:buChar char="•"/>
            </a:pPr>
            <a:r>
              <a:rPr lang="en-US" sz="900">
                <a:effectLst/>
                <a:latin typeface="Palatino Linotype" panose="02040502050505030304" pitchFamily="18" charset="0"/>
                <a:ea typeface="MS Mincho" panose="02020609040205080304" pitchFamily="49" charset="-128"/>
                <a:cs typeface="Arial" panose="020B0604020202020204" pitchFamily="34" charset="0"/>
              </a:rPr>
              <a:t>If you expand this section with the arrow, you will find information on the initial packages you received at pickup, minus any packages you received for in-person delivery orders because those were pre-paid and you do not owe for those.</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628642" marR="0" lvl="1" indent="-285750">
              <a:spcBef>
                <a:spcPts val="600"/>
              </a:spcBef>
              <a:spcAft>
                <a:spcPts val="0"/>
              </a:spcAft>
              <a:buFont typeface="Arial" panose="020B0604020202020204" pitchFamily="34" charset="0"/>
              <a:buChar char="•"/>
            </a:pPr>
            <a:r>
              <a:rPr lang="en-US" sz="900">
                <a:effectLst/>
                <a:latin typeface="Palatino Linotype" panose="02040502050505030304" pitchFamily="18" charset="0"/>
                <a:ea typeface="MS Mincho" panose="02020609040205080304" pitchFamily="49" charset="-128"/>
                <a:cs typeface="Arial" panose="020B0604020202020204" pitchFamily="34" charset="0"/>
              </a:rPr>
              <a:t>You will also see any Council or Troop Charity (Gift of Caring) packages that you had orders for.</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228600" indent="-228600">
              <a:buFont typeface="+mj-lt"/>
              <a:buAutoNum type="arabicPeriod" startAt="2"/>
            </a:pPr>
            <a:r>
              <a:rPr lang="en-US" sz="900" b="1">
                <a:latin typeface="Palatino Linotype" panose="02040502050505030304" pitchFamily="18" charset="0"/>
              </a:rPr>
              <a:t>Additional Cookies Received</a:t>
            </a:r>
          </a:p>
          <a:p>
            <a:pPr marL="571492" lvl="1" indent="-228600">
              <a:buFont typeface="Arial" panose="020B0604020202020204" pitchFamily="34" charset="0"/>
              <a:buChar char="•"/>
            </a:pPr>
            <a:r>
              <a:rPr lang="en-US" sz="900">
                <a:latin typeface="Palatino Linotype" panose="02040502050505030304" pitchFamily="18" charset="0"/>
              </a:rPr>
              <a:t>This reflects packages transferred to you from the troop after the initial order. For any questions about this or if this figure does not reflect the packages you picked up, please contact your troop product manager.</a:t>
            </a:r>
          </a:p>
          <a:p>
            <a:pPr marL="228600" indent="-228600">
              <a:buFont typeface="+mj-lt"/>
              <a:buAutoNum type="arabicPeriod" startAt="2"/>
            </a:pPr>
            <a:r>
              <a:rPr lang="en-US" sz="900" b="1">
                <a:latin typeface="Palatino Linotype" panose="02040502050505030304" pitchFamily="18" charset="0"/>
              </a:rPr>
              <a:t>Payments</a:t>
            </a:r>
          </a:p>
          <a:p>
            <a:pPr marL="514342" lvl="1" indent="-171450">
              <a:buFont typeface="Arial" panose="020B0604020202020204" pitchFamily="34" charset="0"/>
              <a:buChar char="•"/>
            </a:pPr>
            <a:r>
              <a:rPr lang="en-US" sz="900">
                <a:latin typeface="Palatino Linotype" panose="02040502050505030304" pitchFamily="18" charset="0"/>
              </a:rPr>
              <a:t>Online Paid: This reflects any online payments you received for In-Person Delivery or Cookies in Hand orders</a:t>
            </a:r>
          </a:p>
          <a:p>
            <a:pPr marL="514342" lvl="1" indent="-171450">
              <a:buFont typeface="Arial" panose="020B0604020202020204" pitchFamily="34" charset="0"/>
              <a:buChar char="•"/>
            </a:pPr>
            <a:r>
              <a:rPr lang="en-US" sz="900">
                <a:latin typeface="Palatino Linotype" panose="02040502050505030304" pitchFamily="18" charset="0"/>
              </a:rPr>
              <a:t>Offline Paid: This amount is any payments for cookies received offline, generally cash or check, that you have given to your troop cookie manager and that they has entered into the system</a:t>
            </a:r>
          </a:p>
          <a:p>
            <a:pPr marL="514342" lvl="1" indent="-171450">
              <a:buFont typeface="Arial" panose="020B0604020202020204" pitchFamily="34" charset="0"/>
              <a:buChar char="•"/>
            </a:pPr>
            <a:r>
              <a:rPr lang="en-US" sz="900">
                <a:latin typeface="Palatino Linotype" panose="02040502050505030304" pitchFamily="18" charset="0"/>
              </a:rPr>
              <a:t>If this does not match your records, contact the troop cookie manager to help understand the differences.</a:t>
            </a:r>
          </a:p>
          <a:p>
            <a:pPr marL="228600" indent="-228600">
              <a:buFont typeface="+mj-lt"/>
              <a:buAutoNum type="arabicPeriod" startAt="2"/>
            </a:pPr>
            <a:r>
              <a:rPr lang="en-US" sz="900" b="1">
                <a:latin typeface="Palatino Linotype" panose="02040502050505030304" pitchFamily="18" charset="0"/>
              </a:rPr>
              <a:t>Total Balance Due</a:t>
            </a:r>
          </a:p>
          <a:p>
            <a:pPr marL="571492" lvl="1" indent="-228600">
              <a:buFont typeface="Arial" panose="020B0604020202020204" pitchFamily="34" charset="0"/>
              <a:buChar char="•"/>
            </a:pPr>
            <a:r>
              <a:rPr lang="en-US" sz="900" b="0">
                <a:latin typeface="Palatino Linotype" panose="02040502050505030304" pitchFamily="18" charset="0"/>
              </a:rPr>
              <a:t>Total Money Owed: The amount you owed for the cookies received at initial pickup and additional cookies received. Note, if your council sells cookies at two different prices, that has been accounted for in your money owed.</a:t>
            </a:r>
          </a:p>
          <a:p>
            <a:pPr marL="571492" lvl="1" indent="-228600">
              <a:buFont typeface="Arial" panose="020B0604020202020204" pitchFamily="34" charset="0"/>
              <a:buChar char="•"/>
            </a:pPr>
            <a:r>
              <a:rPr lang="en-US" sz="900" b="0">
                <a:latin typeface="Palatino Linotype" panose="02040502050505030304" pitchFamily="18" charset="0"/>
              </a:rPr>
              <a:t>Total Money Paid: The total from the “Payments” section.</a:t>
            </a:r>
          </a:p>
          <a:p>
            <a:pPr marL="571492" lvl="1" indent="-228600">
              <a:buFont typeface="Arial" panose="020B0604020202020204" pitchFamily="34" charset="0"/>
              <a:buChar char="•"/>
            </a:pPr>
            <a:r>
              <a:rPr lang="en-US" sz="900" b="0">
                <a:latin typeface="Palatino Linotype" panose="02040502050505030304" pitchFamily="18" charset="0"/>
              </a:rPr>
              <a:t>Total Balance Due: The difference between the amount owed and the amount paid.</a:t>
            </a:r>
          </a:p>
          <a:p>
            <a:pPr marL="571492" lvl="1" indent="-228600">
              <a:buFont typeface="Arial" panose="020B0604020202020204" pitchFamily="34" charset="0"/>
              <a:buChar char="•"/>
            </a:pPr>
            <a:r>
              <a:rPr lang="en-US" sz="900" b="0">
                <a:latin typeface="Palatino Linotype" panose="02040502050505030304" pitchFamily="18" charset="0"/>
              </a:rPr>
              <a:t>If you think any of the figures in this section are incorrect, contact your troop cookie volunteer to compare the information she has on file for you from what you think this should be.  This balance can change throughout the program. </a:t>
            </a:r>
          </a:p>
          <a:p>
            <a:endParaRPr lang="en-US"/>
          </a:p>
        </p:txBody>
      </p:sp>
      <p:sp>
        <p:nvSpPr>
          <p:cNvPr id="4" name="Slide Number Placeholder 3"/>
          <p:cNvSpPr>
            <a:spLocks noGrp="1"/>
          </p:cNvSpPr>
          <p:nvPr>
            <p:ph type="sldNum" sz="quarter" idx="5"/>
          </p:nvPr>
        </p:nvSpPr>
        <p:spPr/>
        <p:txBody>
          <a:bodyPr/>
          <a:lstStyle/>
          <a:p>
            <a:fld id="{418D6D84-A646-E642-963F-FEAA763E137C}" type="slidenum">
              <a:rPr lang="en-US" smtClean="0"/>
              <a:pPr/>
              <a:t>10</a:t>
            </a:fld>
            <a:endParaRPr lang="en-US"/>
          </a:p>
        </p:txBody>
      </p:sp>
    </p:spTree>
    <p:extLst>
      <p:ext uri="{BB962C8B-B14F-4D97-AF65-F5344CB8AC3E}">
        <p14:creationId xmlns:p14="http://schemas.microsoft.com/office/powerpoint/2010/main" val="372149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679450"/>
            <a:ext cx="4003675" cy="30035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a:t>USING THE DIGITAL COOKIE MOBILE APP:</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a:t>Once the Girl Scout has set up her storefront on the Digital Cookie website, you can then download the new version of the Digital Cookie App.   </a:t>
            </a:r>
          </a:p>
          <a:p>
            <a:pPr marL="169530" indent="-169530">
              <a:buFont typeface="Arial" panose="020B0604020202020204" pitchFamily="34" charset="0"/>
              <a:buChar char="•"/>
            </a:pPr>
            <a:r>
              <a:rPr lang="en-US" baseline="0"/>
              <a:t>Girl Scouts must have their site set up and approved prior to being able to log into the Digital cookie app. </a:t>
            </a:r>
          </a:p>
          <a:p>
            <a:pPr marL="169530" indent="-169530">
              <a:buFont typeface="Arial" panose="020B0604020202020204" pitchFamily="34" charset="0"/>
              <a:buChar char="•"/>
            </a:pPr>
            <a:r>
              <a:rPr lang="en-US" baseline="0"/>
              <a:t>Your Troop Product Manager must have troop site set up for the troop site option to appear.  Caregivers should use the Troop link when taking credit card payments at the booth.  </a:t>
            </a:r>
          </a:p>
          <a:p>
            <a:endParaRPr lang="en-US" baseline="0"/>
          </a:p>
          <a:p>
            <a:pPr marL="226040" indent="-226040">
              <a:buFont typeface="+mj-lt"/>
              <a:buAutoNum type="arabicPeriod"/>
            </a:pPr>
            <a:r>
              <a:rPr lang="en-US" baseline="0"/>
              <a:t>Once logged in, the user will select which account to use to take an online cookie order. The Girl Scout or Troop.  If a caregiver is helping at a booth, they must have their Girl Scouts storefront set up before they can use the app for orders.  </a:t>
            </a:r>
          </a:p>
        </p:txBody>
      </p:sp>
      <p:sp>
        <p:nvSpPr>
          <p:cNvPr id="4" name="Slide Number Placeholder 3"/>
          <p:cNvSpPr>
            <a:spLocks noGrp="1"/>
          </p:cNvSpPr>
          <p:nvPr>
            <p:ph type="sldNum" sz="quarter" idx="10"/>
          </p:nvPr>
        </p:nvSpPr>
        <p:spPr/>
        <p:txBody>
          <a:bodyPr/>
          <a:lstStyle/>
          <a:p>
            <a:pPr defTabSz="678102">
              <a:buClrTx/>
              <a:defRPr/>
            </a:pPr>
            <a:fld id="{9B5DB782-5051-4D47-884F-4E041568556D}" type="slidenum">
              <a:rPr lang="en-US" kern="1200">
                <a:solidFill>
                  <a:prstClr val="black"/>
                </a:solidFill>
                <a:latin typeface="Girl Scout Display Light" panose="02020003000000000000" pitchFamily="18" charset="0"/>
                <a:ea typeface="+mn-ea"/>
                <a:cs typeface="+mn-cs"/>
              </a:rPr>
              <a:pPr defTabSz="678102">
                <a:buClrTx/>
                <a:defRPr/>
              </a:pPr>
              <a:t>11</a:t>
            </a:fld>
            <a:endParaRPr lang="en-US" kern="1200">
              <a:solidFill>
                <a:prstClr val="black"/>
              </a:solidFill>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294917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679450"/>
            <a:ext cx="4003675" cy="3003550"/>
          </a:xfrm>
        </p:spPr>
      </p:sp>
      <p:sp>
        <p:nvSpPr>
          <p:cNvPr id="3" name="Notes Placeholder 2"/>
          <p:cNvSpPr>
            <a:spLocks noGrp="1"/>
          </p:cNvSpPr>
          <p:nvPr>
            <p:ph type="body" idx="1"/>
          </p:nvPr>
        </p:nvSpPr>
        <p:spPr/>
        <p:txBody>
          <a:bodyPr/>
          <a:lstStyle/>
          <a:p>
            <a:pPr defTabSz="678102">
              <a:defRPr/>
            </a:pPr>
            <a:endParaRPr lang="en-US" sz="900" b="1" i="1">
              <a:latin typeface="Palatino Linotype" panose="02040502050505030304" pitchFamily="18" charset="0"/>
            </a:endParaRPr>
          </a:p>
          <a:p>
            <a:endParaRPr lang="en-US" baseline="0"/>
          </a:p>
          <a:p>
            <a:pPr marL="169530" indent="-169530">
              <a:buFont typeface="Arial" panose="020B0604020202020204" pitchFamily="34" charset="0"/>
              <a:buChar char="•"/>
            </a:pPr>
            <a:r>
              <a:rPr lang="en-US" baseline="0"/>
              <a:t>If the order is a shipped or delivery order, the Girl Scout or caregiver will  complete the customer information for where the cookies will be shipped/delivered to.</a:t>
            </a:r>
          </a:p>
          <a:p>
            <a:pPr marL="169530" indent="-169530">
              <a:buFont typeface="Arial" panose="020B0604020202020204" pitchFamily="34" charset="0"/>
              <a:buChar char="•"/>
            </a:pPr>
            <a:r>
              <a:rPr lang="en-US" baseline="0"/>
              <a:t>Once the cookies have arrived, Girl Scouts can place an order for “cookies in hand” . This means you physically have the cookies and are giving cookies to the customer now.  An address is not required for cookies in hand, only the customer’s name, email address, and billing Zip Code.</a:t>
            </a:r>
          </a:p>
          <a:p>
            <a:pPr marL="169530" indent="-169530">
              <a:buFont typeface="Arial" panose="020B0604020202020204" pitchFamily="34" charset="0"/>
              <a:buChar char="•"/>
            </a:pPr>
            <a:endParaRPr lang="en-US" baseline="0"/>
          </a:p>
          <a:p>
            <a:pPr marL="169530" indent="-169530">
              <a:buFont typeface="Arial" panose="020B0604020202020204" pitchFamily="34" charset="0"/>
              <a:buChar char="•"/>
            </a:pPr>
            <a:r>
              <a:rPr lang="en-US" baseline="0"/>
              <a:t>When entering the credit card information for all types of orders, there is the Scan Card feature to use rather than having the customer verbally tell the Girl Scout their credit card number.  Depending on the type of credit card, the customers name might or might not auto populate. </a:t>
            </a:r>
          </a:p>
          <a:p>
            <a:pPr marL="169530" indent="-169530">
              <a:buFont typeface="Arial" panose="020B0604020202020204" pitchFamily="34" charset="0"/>
              <a:buChar char="•"/>
            </a:pPr>
            <a:r>
              <a:rPr lang="en-US" baseline="0"/>
              <a:t>If a customer will not give you their email address you can enter DOC@gsutah.org for the order.  </a:t>
            </a:r>
          </a:p>
        </p:txBody>
      </p:sp>
      <p:sp>
        <p:nvSpPr>
          <p:cNvPr id="4" name="Slide Number Placeholder 3"/>
          <p:cNvSpPr>
            <a:spLocks noGrp="1"/>
          </p:cNvSpPr>
          <p:nvPr>
            <p:ph type="sldNum" sz="quarter" idx="10"/>
          </p:nvPr>
        </p:nvSpPr>
        <p:spPr/>
        <p:txBody>
          <a:bodyPr/>
          <a:lstStyle/>
          <a:p>
            <a:pPr defTabSz="678102">
              <a:buClrTx/>
              <a:defRPr/>
            </a:pPr>
            <a:fld id="{9B5DB782-5051-4D47-884F-4E041568556D}" type="slidenum">
              <a:rPr lang="en-US" kern="1200">
                <a:solidFill>
                  <a:prstClr val="black"/>
                </a:solidFill>
                <a:latin typeface="Girl Scout Display Light" panose="02020003000000000000" pitchFamily="18" charset="0"/>
                <a:ea typeface="+mn-ea"/>
                <a:cs typeface="+mn-cs"/>
              </a:rPr>
              <a:pPr defTabSz="678102">
                <a:buClrTx/>
                <a:defRPr/>
              </a:pPr>
              <a:t>12</a:t>
            </a:fld>
            <a:endParaRPr lang="en-US" kern="1200">
              <a:solidFill>
                <a:prstClr val="black"/>
              </a:solidFill>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44891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679450"/>
            <a:ext cx="4003675" cy="3003550"/>
          </a:xfrm>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baseline="0"/>
              <a:t>Girl Scouts can view orders using the “All Orders” section of their app. Tapping on the “All Orders” or scrolling down will make all of your orders visible by delivery method. </a:t>
            </a:r>
          </a:p>
          <a:p>
            <a:pPr marL="169530" indent="-169530">
              <a:buFont typeface="Arial" panose="020B0604020202020204" pitchFamily="34" charset="0"/>
              <a:buChar char="•"/>
            </a:pPr>
            <a:r>
              <a:rPr lang="en-US" baseline="0"/>
              <a:t>To see the details for an order, click on the green arrow to view all the orders in that order type (approve for delivery, orders to deliver, shipped, etc.).</a:t>
            </a:r>
          </a:p>
          <a:p>
            <a:pPr marL="169530" indent="-169530">
              <a:buFont typeface="Arial" panose="020B0604020202020204" pitchFamily="34" charset="0"/>
              <a:buChar char="•"/>
            </a:pPr>
            <a:r>
              <a:rPr lang="en-US" baseline="0"/>
              <a:t>Then click the green arrow next to the specific order you want to view</a:t>
            </a:r>
            <a:endParaRPr lang="en-US" i="1" baseline="0"/>
          </a:p>
          <a:p>
            <a:pPr marL="169530" indent="-169530">
              <a:buFont typeface="Arial" panose="020B0604020202020204" pitchFamily="34" charset="0"/>
              <a:buChar char="•"/>
            </a:pPr>
            <a:r>
              <a:rPr lang="en-US" baseline="0"/>
              <a:t>The details for the order will appear and you can review the order, see the status, approve/decline order, or mark order as delivered. </a:t>
            </a:r>
          </a:p>
          <a:p>
            <a:pPr marL="169530" indent="-169530">
              <a:buFont typeface="Arial" panose="020B0604020202020204" pitchFamily="34" charset="0"/>
              <a:buChar char="•"/>
            </a:pPr>
            <a:endParaRPr lang="en-US" baseline="0"/>
          </a:p>
          <a:p>
            <a:r>
              <a:rPr lang="en-US" baseline="0"/>
              <a:t>Remind caregivers to review their orders often and approve/decline orders daily.  Caregivers have 5 days to approve or decline an order.  Please verify the address of the order before approving.  You do not want to drive to Alaska to deliver an order! </a:t>
            </a:r>
          </a:p>
          <a:p>
            <a:endParaRPr lang="en-US" baseline="0"/>
          </a:p>
        </p:txBody>
      </p:sp>
      <p:sp>
        <p:nvSpPr>
          <p:cNvPr id="4" name="Slide Number Placeholder 3"/>
          <p:cNvSpPr>
            <a:spLocks noGrp="1"/>
          </p:cNvSpPr>
          <p:nvPr>
            <p:ph type="sldNum" sz="quarter" idx="10"/>
          </p:nvPr>
        </p:nvSpPr>
        <p:spPr/>
        <p:txBody>
          <a:bodyPr/>
          <a:lstStyle/>
          <a:p>
            <a:pPr defTabSz="678102">
              <a:buClrTx/>
              <a:defRPr/>
            </a:pPr>
            <a:fld id="{9B5DB782-5051-4D47-884F-4E041568556D}" type="slidenum">
              <a:rPr lang="en-US" kern="1200">
                <a:solidFill>
                  <a:prstClr val="black"/>
                </a:solidFill>
                <a:latin typeface="Girl Scout Display Light" panose="02020003000000000000" pitchFamily="18" charset="0"/>
                <a:ea typeface="+mn-ea"/>
                <a:cs typeface="+mn-cs"/>
              </a:rPr>
              <a:pPr defTabSz="678102">
                <a:buClrTx/>
                <a:defRPr/>
              </a:pPr>
              <a:t>13</a:t>
            </a:fld>
            <a:endParaRPr lang="en-US" kern="1200">
              <a:solidFill>
                <a:prstClr val="black"/>
              </a:solidFill>
              <a:latin typeface="Girl Scout Display Light" panose="02020003000000000000" pitchFamily="18" charset="0"/>
              <a:ea typeface="+mn-ea"/>
              <a:cs typeface="+mn-cs"/>
            </a:endParaRPr>
          </a:p>
        </p:txBody>
      </p:sp>
    </p:spTree>
    <p:extLst>
      <p:ext uri="{BB962C8B-B14F-4D97-AF65-F5344CB8AC3E}">
        <p14:creationId xmlns:p14="http://schemas.microsoft.com/office/powerpoint/2010/main" val="22549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Watch for your welcome email from Digital cookie on January 16, 2024 to register and set up the Girl Scout storefront. </a:t>
            </a:r>
          </a:p>
          <a:p>
            <a:endParaRPr lang="en-US"/>
          </a:p>
        </p:txBody>
      </p:sp>
      <p:sp>
        <p:nvSpPr>
          <p:cNvPr id="4" name="Slide Number Placeholder 3"/>
          <p:cNvSpPr>
            <a:spLocks noGrp="1"/>
          </p:cNvSpPr>
          <p:nvPr>
            <p:ph type="sldNum" sz="quarter" idx="5"/>
          </p:nvPr>
        </p:nvSpPr>
        <p:spPr/>
        <p:txBody>
          <a:bodyPr/>
          <a:lstStyle/>
          <a:p>
            <a:fld id="{9C95FEDC-EC89-48A3-A80A-B52211D6ED19}" type="slidenum">
              <a:rPr lang="en-US" smtClean="0"/>
              <a:t>2</a:t>
            </a:fld>
            <a:endParaRPr lang="en-US"/>
          </a:p>
        </p:txBody>
      </p:sp>
    </p:spTree>
    <p:extLst>
      <p:ext uri="{BB962C8B-B14F-4D97-AF65-F5344CB8AC3E}">
        <p14:creationId xmlns:p14="http://schemas.microsoft.com/office/powerpoint/2010/main" val="391741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effectLst/>
                <a:latin typeface="Palatino Linotype" panose="02040502050505030304" pitchFamily="18" charset="0"/>
                <a:ea typeface="MS Mincho" panose="02020609040205080304" pitchFamily="49" charset="-128"/>
                <a:cs typeface="Arial" panose="020B0604020202020204" pitchFamily="34" charset="0"/>
              </a:rPr>
              <a:t>To setup the Girl Scout’s cookie site, click on the “Set up your Digital Cookie site…” link in the “My Cookie Site” section, or the “Site Setup” at the top</a:t>
            </a:r>
            <a:endParaRPr lang="en-US" sz="900">
              <a:latin typeface="Palatino Linotype" panose="02040502050505030304" pitchFamily="18" charset="0"/>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3</a:t>
            </a:fld>
            <a:endParaRPr lang="en-US"/>
          </a:p>
        </p:txBody>
      </p:sp>
    </p:spTree>
    <p:extLst>
      <p:ext uri="{BB962C8B-B14F-4D97-AF65-F5344CB8AC3E}">
        <p14:creationId xmlns:p14="http://schemas.microsoft.com/office/powerpoint/2010/main" val="23964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685800"/>
            <a:ext cx="4044950" cy="3033713"/>
          </a:xfrm>
        </p:spPr>
      </p:sp>
      <p:sp>
        <p:nvSpPr>
          <p:cNvPr id="3" name="Notes Placeholder 2"/>
          <p:cNvSpPr>
            <a:spLocks noGrp="1"/>
          </p:cNvSpPr>
          <p:nvPr>
            <p:ph type="body" idx="1"/>
          </p:nvPr>
        </p:nvSpPr>
        <p:spPr/>
        <p:txBody>
          <a:bodyPr/>
          <a:lstStyle/>
          <a:p>
            <a:pPr marL="0" marR="0">
              <a:spcBef>
                <a:spcPts val="600"/>
              </a:spcBef>
              <a:spcAft>
                <a:spcPts val="0"/>
              </a:spcAft>
            </a:pPr>
            <a:r>
              <a:rPr lang="en-US" sz="900" b="0">
                <a:solidFill>
                  <a:srgbClr val="365F91"/>
                </a:solidFill>
                <a:effectLst/>
                <a:latin typeface="Palatino Linotype" panose="02040502050505030304" pitchFamily="18" charset="0"/>
                <a:ea typeface="MS Gothic" panose="020B0609070205080204" pitchFamily="49" charset="-128"/>
                <a:cs typeface="Arial" panose="020B0604020202020204" pitchFamily="34" charset="0"/>
              </a:rPr>
              <a:t>Goal Setting: Set My Sales Target</a:t>
            </a:r>
            <a:endParaRPr lang="en-US" sz="900" b="0">
              <a:solidFill>
                <a:srgbClr val="365F91"/>
              </a:solidFill>
              <a:effectLst/>
              <a:latin typeface="Palatino Linotype" panose="02040502050505030304" pitchFamily="18" charset="0"/>
              <a:ea typeface="MS Gothic" panose="020B0609070205080204" pitchFamily="49" charset="-128"/>
              <a:cs typeface="Times New Roman" panose="02020603050405020304" pitchFamily="18" charset="0"/>
            </a:endParaRPr>
          </a:p>
          <a:p>
            <a:pPr marL="182880" marR="0" lvl="0" indent="-182880">
              <a:spcBef>
                <a:spcPts val="0"/>
              </a:spcBef>
              <a:spcAft>
                <a:spcPts val="0"/>
              </a:spcAft>
              <a:buFont typeface="+mj-lt"/>
              <a:buAutoNum type="arabicPeriod"/>
            </a:pPr>
            <a:r>
              <a:rPr lang="en-US" sz="900">
                <a:effectLst/>
                <a:latin typeface="Palatino Linotype" panose="02040502050505030304" pitchFamily="18" charset="0"/>
                <a:ea typeface="MS Mincho" panose="02020609040205080304" pitchFamily="49" charset="-128"/>
                <a:cs typeface="Arial" panose="020B0604020202020204" pitchFamily="34" charset="0"/>
              </a:rPr>
              <a:t>Girl Scouts enter how many packages of cookies they are working to sell this year through online and offline sales.</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182880" marR="0" lvl="0" indent="-182880">
              <a:spcBef>
                <a:spcPts val="0"/>
              </a:spcBef>
              <a:spcAft>
                <a:spcPts val="0"/>
              </a:spcAft>
              <a:buFont typeface="+mj-lt"/>
              <a:buAutoNum type="arabicPeriod"/>
            </a:pPr>
            <a:r>
              <a:rPr lang="en-US" sz="900">
                <a:effectLst/>
                <a:latin typeface="Palatino Linotype" panose="02040502050505030304" pitchFamily="18" charset="0"/>
                <a:ea typeface="MS Mincho" panose="02020609040205080304" pitchFamily="49" charset="-128"/>
                <a:cs typeface="Arial" panose="020B0604020202020204" pitchFamily="34" charset="0"/>
              </a:rPr>
              <a:t>When the information is entered, the calculator will show how much money the troop will get from her hard work.</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182880" marR="0" lvl="0" indent="-182880">
              <a:spcBef>
                <a:spcPts val="0"/>
              </a:spcBef>
              <a:spcAft>
                <a:spcPts val="0"/>
              </a:spcAft>
              <a:buFont typeface="+mj-lt"/>
              <a:buAutoNum type="arabicPeriod"/>
            </a:pPr>
            <a:r>
              <a:rPr lang="en-US" sz="900">
                <a:effectLst/>
                <a:latin typeface="Palatino Linotype" panose="02040502050505030304" pitchFamily="18" charset="0"/>
                <a:ea typeface="MS Mincho" panose="02020609040205080304" pitchFamily="49" charset="-128"/>
                <a:cs typeface="Arial" panose="020B0604020202020204" pitchFamily="34" charset="0"/>
              </a:rPr>
              <a:t>Clicking on “Rewards” will take you to your council’s rewards tab (if available) to see what rewards the Girl Scout might want to work towards. Not all rewards are shown.  Digital Cookie does not have the ability to add Gift of Caring, Troop PGA, etc. </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182880" marR="0" lvl="0" indent="-182880">
              <a:spcBef>
                <a:spcPts val="0"/>
              </a:spcBef>
              <a:spcAft>
                <a:spcPts val="0"/>
              </a:spcAft>
              <a:buFont typeface="+mj-lt"/>
              <a:buAutoNum type="arabicPeriod"/>
            </a:pPr>
            <a:r>
              <a:rPr lang="en-US" sz="900">
                <a:effectLst/>
                <a:latin typeface="Palatino Linotype" panose="02040502050505030304" pitchFamily="18" charset="0"/>
                <a:ea typeface="MS Mincho" panose="02020609040205080304" pitchFamily="49" charset="-128"/>
                <a:cs typeface="Arial" panose="020B0604020202020204" pitchFamily="34" charset="0"/>
              </a:rPr>
              <a:t>Girl Scouts can enter any offline packages they have sold so their customers will see their total sales, not just their digital sales.</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lvl="0" indent="0">
              <a:spcBef>
                <a:spcPts val="0"/>
              </a:spcBef>
              <a:spcAft>
                <a:spcPts val="0"/>
              </a:spcAft>
              <a:buFont typeface="+mj-lt"/>
              <a:buNone/>
            </a:pPr>
            <a:endParaRPr lang="en-US" sz="1200" b="0">
              <a:effectLst/>
              <a:latin typeface="Palatino Linotype" panose="02040502050505030304" pitchFamily="18" charset="0"/>
              <a:cs typeface="Arial" panose="020B0604020202020204" pitchFamily="34" charset="0"/>
            </a:endParaRPr>
          </a:p>
          <a:p>
            <a:pPr marL="0" marR="0" lvl="0" indent="0">
              <a:spcBef>
                <a:spcPts val="0"/>
              </a:spcBef>
              <a:spcAft>
                <a:spcPts val="0"/>
              </a:spcAft>
              <a:buFont typeface="+mj-lt"/>
              <a:buNone/>
            </a:pPr>
            <a:r>
              <a:rPr lang="en-US" sz="1200" b="0">
                <a:effectLst/>
                <a:latin typeface="Palatino Linotype" panose="02040502050505030304" pitchFamily="18" charset="0"/>
                <a:cs typeface="Arial" panose="020B0604020202020204" pitchFamily="34" charset="0"/>
              </a:rPr>
              <a:t>My Cookie Story</a:t>
            </a:r>
          </a:p>
          <a:p>
            <a:pPr marL="0" marR="0" lvl="0" indent="0">
              <a:spcBef>
                <a:spcPts val="0"/>
              </a:spcBef>
              <a:spcAft>
                <a:spcPts val="0"/>
              </a:spcAft>
              <a:buFont typeface="+mj-lt"/>
              <a:buNone/>
            </a:pPr>
            <a:r>
              <a:rPr lang="en-US" sz="1200">
                <a:effectLst/>
                <a:latin typeface="Palatino Linotype" panose="02040502050505030304" pitchFamily="18" charset="0"/>
                <a:ea typeface="MS Mincho" panose="02020609040205080304" pitchFamily="49" charset="-128"/>
                <a:cs typeface="Arial" panose="020B0604020202020204" pitchFamily="34" charset="0"/>
              </a:rPr>
              <a:t>5. Girl Scouts tell their customers about a troop goal and why it’s important.</a:t>
            </a:r>
            <a:endParaRPr lang="en-US" sz="12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lvl="0" indent="0">
              <a:spcBef>
                <a:spcPts val="0"/>
              </a:spcBef>
              <a:spcAft>
                <a:spcPts val="0"/>
              </a:spcAft>
              <a:buFont typeface="+mj-lt"/>
              <a:buNone/>
            </a:pPr>
            <a:r>
              <a:rPr lang="en-US" sz="1200">
                <a:effectLst/>
                <a:latin typeface="Palatino Linotype" panose="02040502050505030304" pitchFamily="18" charset="0"/>
                <a:ea typeface="MS Mincho" panose="02020609040205080304" pitchFamily="49" charset="-128"/>
                <a:cs typeface="Arial" panose="020B0604020202020204" pitchFamily="34" charset="0"/>
              </a:rPr>
              <a:t>6. Girl Scouts share what they’ve learned from the cookie program.</a:t>
            </a:r>
            <a:endParaRPr lang="en-US" sz="12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lvl="0" indent="0">
              <a:spcBef>
                <a:spcPts val="0"/>
              </a:spcBef>
              <a:spcAft>
                <a:spcPts val="0"/>
              </a:spcAft>
              <a:buFont typeface="+mj-lt"/>
              <a:buNone/>
            </a:pPr>
            <a:r>
              <a:rPr lang="en-US" sz="1200">
                <a:effectLst/>
                <a:latin typeface="Palatino Linotype" panose="02040502050505030304" pitchFamily="18" charset="0"/>
                <a:ea typeface="MS Mincho" panose="02020609040205080304" pitchFamily="49" charset="-128"/>
                <a:cs typeface="Arial" panose="020B0604020202020204" pitchFamily="34" charset="0"/>
              </a:rPr>
              <a:t>7. Save their story. They can make edits to it at any time.</a:t>
            </a:r>
            <a:endParaRPr lang="en-US" sz="1200">
              <a:effectLst/>
              <a:latin typeface="Palatino Linotype" panose="02040502050505030304" pitchFamily="18" charset="0"/>
              <a:ea typeface="MS Mincho" panose="02020609040205080304" pitchFamily="49" charset="-128"/>
              <a:cs typeface="Times New Roman" panose="02020603050405020304" pitchFamily="18" charset="0"/>
            </a:endParaRPr>
          </a:p>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474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a:latin typeface="Palatino Linotype" panose="02040502050505030304" pitchFamily="18" charset="0"/>
              </a:rPr>
              <a:t>Photo/Video Upload</a:t>
            </a:r>
          </a:p>
          <a:p>
            <a:r>
              <a:rPr lang="en-US" sz="900">
                <a:latin typeface="Palatino Linotype" panose="02040502050505030304" pitchFamily="18" charset="0"/>
              </a:rPr>
              <a:t>1. Girl Scouts can choose to upload a photo or use a picture from the gallery. </a:t>
            </a:r>
          </a:p>
          <a:p>
            <a:r>
              <a:rPr lang="en-US" sz="900">
                <a:latin typeface="Palatino Linotype" panose="02040502050505030304" pitchFamily="18" charset="0"/>
              </a:rPr>
              <a:t>2. Or, Girl Scouts can upload a video or use the “Cookie Boss” video.</a:t>
            </a:r>
          </a:p>
          <a:p>
            <a:r>
              <a:rPr lang="en-US" sz="900">
                <a:latin typeface="Palatino Linotype" panose="02040502050505030304" pitchFamily="18" charset="0"/>
              </a:rPr>
              <a:t>3. Bonus! Girl Scouts can get tips on how to make a great video.</a:t>
            </a:r>
          </a:p>
          <a:p>
            <a:endParaRPr lang="en-US"/>
          </a:p>
          <a:p>
            <a:r>
              <a:rPr lang="en-US"/>
              <a:t>Girl Scouts who uploaded a photo or video of  themselves sold more than double the boxes on average than those who did not. </a:t>
            </a:r>
          </a:p>
        </p:txBody>
      </p:sp>
      <p:sp>
        <p:nvSpPr>
          <p:cNvPr id="4" name="Slide Number Placeholder 3"/>
          <p:cNvSpPr>
            <a:spLocks noGrp="1"/>
          </p:cNvSpPr>
          <p:nvPr>
            <p:ph type="sldNum" sz="quarter" idx="5"/>
          </p:nvPr>
        </p:nvSpPr>
        <p:spPr/>
        <p:txBody>
          <a:bodyPr/>
          <a:lstStyle/>
          <a:p>
            <a:fld id="{418D6D84-A646-E642-963F-FEAA763E137C}" type="slidenum">
              <a:rPr lang="en-US" smtClean="0"/>
              <a:pPr/>
              <a:t>5</a:t>
            </a:fld>
            <a:endParaRPr lang="en-US"/>
          </a:p>
        </p:txBody>
      </p:sp>
    </p:spTree>
    <p:extLst>
      <p:ext uri="{BB962C8B-B14F-4D97-AF65-F5344CB8AC3E}">
        <p14:creationId xmlns:p14="http://schemas.microsoft.com/office/powerpoint/2010/main" val="45567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685800"/>
            <a:ext cx="4044950" cy="3033713"/>
          </a:xfrm>
        </p:spPr>
      </p:sp>
      <p:sp>
        <p:nvSpPr>
          <p:cNvPr id="3" name="Notes Placeholder 2"/>
          <p:cNvSpPr>
            <a:spLocks noGrp="1"/>
          </p:cNvSpPr>
          <p:nvPr>
            <p:ph type="body" idx="1"/>
          </p:nvPr>
        </p:nvSpPr>
        <p:spPr/>
        <p:txBody>
          <a:bodyPr/>
          <a:lstStyle/>
          <a:p>
            <a:pPr marL="228600" indent="-228600">
              <a:buFont typeface="+mj-lt"/>
              <a:buAutoNum type="arabicPeriod"/>
            </a:pPr>
            <a:r>
              <a:rPr lang="en-US" sz="900" baseline="0">
                <a:latin typeface="Palatino Linotype" panose="02040502050505030304" pitchFamily="18" charset="0"/>
              </a:rPr>
              <a:t>Girls can add customers individually or import. Great opportunity to import from fall sale customer list. Work is already done! Click on the import </a:t>
            </a:r>
            <a:r>
              <a:rPr lang="en-US" sz="900" baseline="0" err="1">
                <a:latin typeface="Palatino Linotype" panose="02040502050505030304" pitchFamily="18" charset="0"/>
              </a:rPr>
              <a:t>dropbox</a:t>
            </a:r>
            <a:r>
              <a:rPr lang="en-US" sz="900" baseline="0">
                <a:latin typeface="Palatino Linotype" panose="02040502050505030304" pitchFamily="18" charset="0"/>
              </a:rPr>
              <a:t> for a spreadsheet to use. This is  a quick and easy way to add a lot of emails at once. </a:t>
            </a:r>
          </a:p>
          <a:p>
            <a:pPr marL="228600" indent="-228600">
              <a:buFont typeface="+mj-lt"/>
              <a:buAutoNum type="arabicPeriod"/>
            </a:pPr>
            <a:r>
              <a:rPr lang="en-US" sz="900" baseline="0">
                <a:latin typeface="Palatino Linotype" panose="02040502050505030304" pitchFamily="18" charset="0"/>
              </a:rPr>
              <a:t>To send emails, click on box in front of customer name and click “send marketing email”</a:t>
            </a:r>
          </a:p>
          <a:p>
            <a:pPr marL="228600" indent="-228600">
              <a:buFont typeface="+mj-lt"/>
              <a:buAutoNum type="arabicPeriod"/>
            </a:pPr>
            <a:r>
              <a:rPr lang="en-US" sz="900" baseline="0">
                <a:latin typeface="Palatino Linotype" panose="02040502050505030304" pitchFamily="18" charset="0"/>
              </a:rPr>
              <a:t>Select which email to send “Open for business” </a:t>
            </a:r>
          </a:p>
          <a:p>
            <a:pPr marL="228600" indent="-228600">
              <a:buFont typeface="+mj-lt"/>
              <a:buAutoNum type="arabicPeriod"/>
            </a:pPr>
            <a:r>
              <a:rPr lang="en-US" sz="900" baseline="0">
                <a:latin typeface="Palatino Linotype" panose="02040502050505030304" pitchFamily="18" charset="0"/>
              </a:rPr>
              <a:t>Customer page updates with which email was sent and when</a:t>
            </a:r>
          </a:p>
          <a:p>
            <a:pPr marL="0" indent="0">
              <a:buFont typeface="+mj-lt"/>
              <a:buNone/>
            </a:pPr>
            <a:endParaRPr lang="en-US" sz="900" baseline="0">
              <a:latin typeface="Palatino Linotype" panose="02040502050505030304" pitchFamily="18" charset="0"/>
            </a:endParaRPr>
          </a:p>
          <a:p>
            <a:pPr marL="0" marR="0">
              <a:spcBef>
                <a:spcPts val="600"/>
              </a:spcBef>
              <a:spcAft>
                <a:spcPts val="0"/>
              </a:spcAft>
            </a:pPr>
            <a:r>
              <a:rPr lang="en-US" sz="900">
                <a:effectLst/>
                <a:latin typeface="Palatino Linotype" panose="02040502050505030304" pitchFamily="18" charset="0"/>
                <a:ea typeface="MS Mincho" panose="02020609040205080304" pitchFamily="49" charset="-128"/>
                <a:cs typeface="Times New Roman" panose="02020603050405020304" pitchFamily="18" charset="0"/>
              </a:rPr>
              <a:t>Girl Scouts can also send customers a link to their Digital Cookie website OR generate a QR code for them to use directly from their home page.</a:t>
            </a:r>
          </a:p>
          <a:p>
            <a:pPr marL="0" marR="0">
              <a:spcBef>
                <a:spcPts val="600"/>
              </a:spcBef>
              <a:spcAft>
                <a:spcPts val="0"/>
              </a:spcAft>
            </a:pPr>
            <a:r>
              <a:rPr lang="en-US" sz="900">
                <a:effectLst/>
                <a:latin typeface="Palatino Linotype" panose="02040502050505030304" pitchFamily="18" charset="0"/>
                <a:ea typeface="MS Mincho" panose="02020609040205080304" pitchFamily="49" charset="-128"/>
                <a:cs typeface="Times New Roman" panose="02020603050405020304" pitchFamily="18" charset="0"/>
              </a:rPr>
              <a:t>Customers who purchase directly from a link won’t be reflected as an email sent in the totals and will not be counted toward the email rewards. But their orders are treated the same no matter how they reached your website.</a:t>
            </a:r>
          </a:p>
          <a:p>
            <a:pPr marL="0" indent="0">
              <a:buFont typeface="+mj-lt"/>
              <a:buNone/>
            </a:pPr>
            <a:endParaRPr lang="en-US" sz="900" baseline="0">
              <a:latin typeface="Palatino Linotype" panose="02040502050505030304" pitchFamily="18" charset="0"/>
            </a:endParaRPr>
          </a:p>
          <a:p>
            <a:pPr marL="285750" indent="-285750">
              <a:buFont typeface="Arial" panose="020B0604020202020204" pitchFamily="34" charset="0"/>
              <a:buChar char="•"/>
            </a:pPr>
            <a:r>
              <a:rPr lang="en-US" sz="900" baseline="0">
                <a:solidFill>
                  <a:srgbClr val="000000"/>
                </a:solidFill>
                <a:effectLst/>
                <a:latin typeface="Palatino Linotype" panose="02040502050505030304" pitchFamily="18" charset="0"/>
                <a:ea typeface="MS Mincho" panose="02020609040205080304" pitchFamily="49" charset="-128"/>
                <a:cs typeface="Times New Roman" panose="02020603050405020304" pitchFamily="18" charset="0"/>
              </a:rPr>
              <a:t>At the end of the sale, you can export the customer list to use in the fall sale</a:t>
            </a:r>
          </a:p>
          <a:p>
            <a:pPr marL="285750" indent="-285750">
              <a:buFont typeface="Arial" panose="020B0604020202020204" pitchFamily="34" charset="0"/>
              <a:buChar char="•"/>
            </a:pPr>
            <a:endParaRPr lang="en-US" baseline="0"/>
          </a:p>
        </p:txBody>
      </p:sp>
      <p:sp>
        <p:nvSpPr>
          <p:cNvPr id="4" name="Slide Number Placeholder 3"/>
          <p:cNvSpPr>
            <a:spLocks noGrp="1"/>
          </p:cNvSpPr>
          <p:nvPr>
            <p:ph type="sldNum" sz="quarter" idx="10"/>
          </p:nvPr>
        </p:nvSpPr>
        <p:spPr/>
        <p:txBody>
          <a:bodyPr/>
          <a:lstStyle/>
          <a:p>
            <a:fld id="{9B5DB782-5051-4D47-884F-4E041568556D}" type="slidenum">
              <a:rPr lang="en-US" smtClean="0"/>
              <a:t>6</a:t>
            </a:fld>
            <a:endParaRPr lang="en-US"/>
          </a:p>
        </p:txBody>
      </p:sp>
    </p:spTree>
    <p:extLst>
      <p:ext uri="{BB962C8B-B14F-4D97-AF65-F5344CB8AC3E}">
        <p14:creationId xmlns:p14="http://schemas.microsoft.com/office/powerpoint/2010/main" val="91434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685800"/>
            <a:ext cx="4044950" cy="3033713"/>
          </a:xfrm>
        </p:spPr>
      </p:sp>
      <p:sp>
        <p:nvSpPr>
          <p:cNvPr id="3" name="Notes Placeholder 2"/>
          <p:cNvSpPr>
            <a:spLocks noGrp="1"/>
          </p:cNvSpPr>
          <p:nvPr>
            <p:ph type="body" idx="1"/>
          </p:nvPr>
        </p:nvSpPr>
        <p:spPr/>
        <p:txBody>
          <a:bodyPr/>
          <a:lstStyle/>
          <a:p>
            <a:r>
              <a:rPr lang="en-US" sz="900" b="0" baseline="0">
                <a:latin typeface="Palatino Linotype" panose="02040502050505030304" pitchFamily="18" charset="0"/>
              </a:rPr>
              <a:t>In-person delivery orders</a:t>
            </a:r>
          </a:p>
          <a:p>
            <a:pPr marL="182880" indent="-182880">
              <a:buFont typeface="Arial" panose="020B0604020202020204" pitchFamily="34" charset="0"/>
              <a:buChar char="•"/>
            </a:pPr>
            <a:r>
              <a:rPr lang="en-US" sz="900" b="0">
                <a:effectLst/>
                <a:latin typeface="Palatino Linotype" panose="02040502050505030304" pitchFamily="18" charset="0"/>
                <a:ea typeface="MS Mincho" panose="02020609040205080304" pitchFamily="49" charset="-128"/>
                <a:cs typeface="Arial" panose="020B0604020202020204" pitchFamily="34" charset="0"/>
              </a:rPr>
              <a:t>If Girl Scouts receive an In-Person Delivery order that needs to be approve and you have not approved the order by midnight,  you will receive an email from email@email.girlscouts.org with the subject “Action required: you have an in-person delivery request!” letting you know your Girl Scout has received one or more orders for delivery. </a:t>
            </a:r>
          </a:p>
          <a:p>
            <a:pPr marL="182880" indent="-182880">
              <a:buFont typeface="Arial" panose="020B0604020202020204" pitchFamily="34" charset="0"/>
              <a:buChar char="•"/>
            </a:pPr>
            <a:r>
              <a:rPr lang="en-US" sz="900" b="0">
                <a:effectLst/>
                <a:latin typeface="Palatino Linotype" panose="02040502050505030304" pitchFamily="18" charset="0"/>
                <a:ea typeface="MS Mincho" panose="02020609040205080304" pitchFamily="49" charset="-128"/>
                <a:cs typeface="Arial" panose="020B0604020202020204" pitchFamily="34" charset="0"/>
              </a:rPr>
              <a:t>On the orders tab, you will see a list of all orders needing approval, including the customer order number, number of packages in each order, the customer’s address, when the customer placed the order, and the number of days you have to approve it until it reverts to the customer’s second choice option. </a:t>
            </a:r>
          </a:p>
          <a:p>
            <a:pPr marL="182880" indent="-182880">
              <a:buFont typeface="Arial" panose="020B0604020202020204" pitchFamily="34" charset="0"/>
              <a:buChar char="•"/>
            </a:pPr>
            <a:r>
              <a:rPr lang="en-US" sz="900" b="1">
                <a:effectLst/>
                <a:latin typeface="Palatino Linotype" panose="02040502050505030304" pitchFamily="18" charset="0"/>
                <a:ea typeface="MS Mincho" panose="02020609040205080304" pitchFamily="49" charset="-128"/>
                <a:cs typeface="Arial" panose="020B0604020202020204" pitchFamily="34" charset="0"/>
              </a:rPr>
              <a:t>Orders must be approved or declined with in 5 days or the order will be automatically declined. </a:t>
            </a:r>
          </a:p>
          <a:p>
            <a:pPr marL="182880" indent="-182880">
              <a:buFont typeface="Arial" panose="020B0604020202020204" pitchFamily="34" charset="0"/>
              <a:buChar char="•"/>
            </a:pPr>
            <a:r>
              <a:rPr lang="en-US" sz="900" b="0">
                <a:effectLst/>
                <a:latin typeface="Palatino Linotype" panose="02040502050505030304" pitchFamily="18" charset="0"/>
                <a:ea typeface="MS Mincho" panose="02020609040205080304" pitchFamily="49" charset="-128"/>
                <a:cs typeface="Arial" panose="020B0604020202020204" pitchFamily="34" charset="0"/>
              </a:rPr>
              <a:t>::Read slide on determining whether to approve order::</a:t>
            </a:r>
          </a:p>
          <a:p>
            <a:pPr marL="182880" indent="-182880">
              <a:buFont typeface="Arial" panose="020B0604020202020204" pitchFamily="34" charset="0"/>
              <a:buChar char="•"/>
            </a:pPr>
            <a:r>
              <a:rPr lang="en-US" sz="900">
                <a:effectLst/>
                <a:latin typeface="Palatino Linotype" panose="02040502050505030304" pitchFamily="18" charset="0"/>
                <a:ea typeface="MS Mincho" panose="02020609040205080304" pitchFamily="49" charset="-128"/>
                <a:cs typeface="Arial" panose="020B0604020202020204" pitchFamily="34" charset="0"/>
              </a:rPr>
              <a:t>If caregivers are unable or unwilling to fulfill the customer’s order, click “Decline Order” and the order will default to whatever second option the customer has selected: “Cancel” or “Donate”.</a:t>
            </a:r>
            <a:endParaRPr lang="en-US" sz="900">
              <a:latin typeface="Palatino Linotype" panose="02040502050505030304" pitchFamily="18" charset="0"/>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t>7</a:t>
            </a:fld>
            <a:endParaRPr lang="en-US"/>
          </a:p>
        </p:txBody>
      </p:sp>
    </p:spTree>
    <p:extLst>
      <p:ext uri="{BB962C8B-B14F-4D97-AF65-F5344CB8AC3E}">
        <p14:creationId xmlns:p14="http://schemas.microsoft.com/office/powerpoint/2010/main" val="158612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685800"/>
            <a:ext cx="4044950" cy="3033713"/>
          </a:xfrm>
        </p:spPr>
      </p:sp>
      <p:sp>
        <p:nvSpPr>
          <p:cNvPr id="3" name="Notes Placeholder 2"/>
          <p:cNvSpPr>
            <a:spLocks noGrp="1"/>
          </p:cNvSpPr>
          <p:nvPr>
            <p:ph type="body" idx="1"/>
          </p:nvPr>
        </p:nvSpPr>
        <p:spPr/>
        <p:txBody>
          <a:bodyPr/>
          <a:lstStyle/>
          <a:p>
            <a:pPr marL="0" marR="0">
              <a:spcBef>
                <a:spcPts val="600"/>
              </a:spcBef>
              <a:spcAft>
                <a:spcPts val="0"/>
              </a:spcAft>
            </a:pPr>
            <a:r>
              <a:rPr lang="en-US" sz="900">
                <a:effectLst/>
                <a:latin typeface="Palatino Linotype" panose="02040502050505030304" pitchFamily="18" charset="0"/>
                <a:ea typeface="MS Mincho" panose="02020609040205080304" pitchFamily="49" charset="-128"/>
                <a:cs typeface="Arial" panose="020B0604020202020204" pitchFamily="34" charset="0"/>
              </a:rPr>
              <a:t>Once you have delivered the cookies, log back into Digital Cookie and mark those orders delivered.  </a:t>
            </a:r>
          </a:p>
          <a:p>
            <a:pPr marL="0" marR="0" lvl="0" indent="0">
              <a:spcBef>
                <a:spcPts val="0"/>
              </a:spcBef>
              <a:spcAft>
                <a:spcPts val="0"/>
              </a:spcAft>
              <a:buFont typeface="+mj-lt"/>
              <a:buNone/>
            </a:pPr>
            <a:endParaRPr lang="en-US" sz="900">
              <a:effectLst/>
              <a:latin typeface="Palatino Linotype" panose="02040502050505030304" pitchFamily="18" charset="0"/>
              <a:ea typeface="MS Mincho" panose="02020609040205080304" pitchFamily="49" charset="-128"/>
              <a:cs typeface="Arial" panose="020B0604020202020204" pitchFamily="34"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a:effectLst/>
                <a:latin typeface="Palatino Linotype" panose="02040502050505030304" pitchFamily="18" charset="0"/>
                <a:ea typeface="MS Mincho" panose="02020609040205080304" pitchFamily="49" charset="-128"/>
                <a:cs typeface="Arial" panose="020B0604020202020204" pitchFamily="34" charset="0"/>
              </a:rPr>
              <a:t>When they are marked as delivered, they will move down into the third section on the page as a completed order. </a:t>
            </a: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a:p>
            <a:endParaRPr lang="en-US" baseline="0"/>
          </a:p>
          <a:p>
            <a:r>
              <a:rPr lang="en-US" baseline="0"/>
              <a:t>Please do not skip this step.  This helps you keep organized and also helps the troop product manager know who still needs to deliver their orders. </a:t>
            </a:r>
          </a:p>
        </p:txBody>
      </p:sp>
      <p:sp>
        <p:nvSpPr>
          <p:cNvPr id="4" name="Slide Number Placeholder 3"/>
          <p:cNvSpPr>
            <a:spLocks noGrp="1"/>
          </p:cNvSpPr>
          <p:nvPr>
            <p:ph type="sldNum" sz="quarter" idx="10"/>
          </p:nvPr>
        </p:nvSpPr>
        <p:spPr/>
        <p:txBody>
          <a:bodyPr/>
          <a:lstStyle/>
          <a:p>
            <a:fld id="{9B5DB782-5051-4D47-884F-4E041568556D}" type="slidenum">
              <a:rPr lang="en-US" smtClean="0"/>
              <a:t>8</a:t>
            </a:fld>
            <a:endParaRPr lang="en-US"/>
          </a:p>
        </p:txBody>
      </p:sp>
    </p:spTree>
    <p:extLst>
      <p:ext uri="{BB962C8B-B14F-4D97-AF65-F5344CB8AC3E}">
        <p14:creationId xmlns:p14="http://schemas.microsoft.com/office/powerpoint/2010/main" val="888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pPr marL="0" marR="0">
              <a:spcBef>
                <a:spcPts val="600"/>
              </a:spcBef>
              <a:spcAft>
                <a:spcPts val="600"/>
              </a:spcAft>
            </a:pPr>
            <a:r>
              <a:rPr lang="en-US" sz="900">
                <a:effectLst/>
                <a:latin typeface="Palatino Linotype" panose="02040502050505030304" pitchFamily="18" charset="0"/>
                <a:ea typeface="MS Mincho" panose="02020609040205080304" pitchFamily="49" charset="-128"/>
                <a:cs typeface="Arial" panose="020B0604020202020204" pitchFamily="34" charset="0"/>
              </a:rPr>
              <a:t>Enter the cookies your Girl Scout needs to fill the orders from her PAPER ORDER CARD(and any extras you may want). Do NOT include any Digital Cookie in-person delivery orders received online prior to the initial order, those are already ordered for you.</a:t>
            </a:r>
          </a:p>
          <a:p>
            <a:pPr marL="0" marR="0">
              <a:spcBef>
                <a:spcPts val="600"/>
              </a:spcBef>
              <a:spcAft>
                <a:spcPts val="600"/>
              </a:spcAft>
            </a:pPr>
            <a:endParaRPr lang="en-US" sz="900">
              <a:effectLst/>
              <a:latin typeface="Palatino Linotype" panose="02040502050505030304" pitchFamily="18" charset="0"/>
              <a:ea typeface="MS Mincho" panose="02020609040205080304" pitchFamily="49" charset="-128"/>
              <a:cs typeface="Arial" panose="020B0604020202020204" pitchFamily="34" charset="0"/>
            </a:endParaRPr>
          </a:p>
          <a:p>
            <a:pPr marL="0" marR="0">
              <a:spcBef>
                <a:spcPts val="600"/>
              </a:spcBef>
              <a:spcAft>
                <a:spcPts val="600"/>
              </a:spcAft>
            </a:pPr>
            <a:r>
              <a:rPr lang="en-US" sz="900">
                <a:effectLst/>
                <a:latin typeface="Palatino Linotype" panose="02040502050505030304" pitchFamily="18" charset="0"/>
                <a:ea typeface="MS Mincho" panose="02020609040205080304" pitchFamily="49" charset="-128"/>
                <a:cs typeface="Arial" panose="020B0604020202020204" pitchFamily="34" charset="0"/>
              </a:rPr>
              <a:t>This will need to be completed prior to the due date noted above the “Save Updates” button. After the due date, you can’t make edits to the numbers on this section, and it will only appear at the top of your “My Cookies” dashboard to view.</a:t>
            </a:r>
          </a:p>
          <a:p>
            <a:pPr marL="0" marR="0" lvl="0" indent="0" algn="l" defTabSz="685783" rtl="0" eaLnBrk="1" fontAlgn="auto" latinLnBrk="0" hangingPunct="1">
              <a:lnSpc>
                <a:spcPct val="100000"/>
              </a:lnSpc>
              <a:spcBef>
                <a:spcPts val="600"/>
              </a:spcBef>
              <a:spcAft>
                <a:spcPts val="600"/>
              </a:spcAft>
              <a:buClrTx/>
              <a:buSzTx/>
              <a:buFontTx/>
              <a:buNone/>
              <a:tabLst/>
              <a:defRPr/>
            </a:pPr>
            <a:endParaRPr lang="en-US" sz="1800">
              <a:effectLst/>
              <a:latin typeface="Girl Scout Text Book" panose="02020003000000000000" pitchFamily="18" charset="0"/>
              <a:ea typeface="MS Mincho" panose="02020609040205080304" pitchFamily="49" charset="-128"/>
              <a:cs typeface="Arial" panose="020B0604020202020204" pitchFamily="34" charset="0"/>
            </a:endParaRPr>
          </a:p>
          <a:p>
            <a:pPr marL="0" marR="0" lvl="0" indent="0" algn="l" defTabSz="685783" rtl="0" eaLnBrk="1" fontAlgn="auto" latinLnBrk="0" hangingPunct="1">
              <a:lnSpc>
                <a:spcPct val="100000"/>
              </a:lnSpc>
              <a:spcBef>
                <a:spcPts val="600"/>
              </a:spcBef>
              <a:spcAft>
                <a:spcPts val="600"/>
              </a:spcAft>
              <a:buClrTx/>
              <a:buSzTx/>
              <a:buFontTx/>
              <a:buNone/>
              <a:tabLst/>
              <a:defRPr/>
            </a:pPr>
            <a:r>
              <a:rPr lang="en-US" sz="1800">
                <a:effectLst/>
                <a:latin typeface="Girl Scout Text Book" panose="02020003000000000000" pitchFamily="18" charset="0"/>
                <a:ea typeface="MS Mincho" panose="02020609040205080304" pitchFamily="49" charset="-128"/>
                <a:cs typeface="Arial" panose="020B0604020202020204" pitchFamily="34" charset="0"/>
              </a:rPr>
              <a:t>Once the initial order has been submitted to the troop volunteer, the order will transmit to the baker’s ordering entry system.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600"/>
              </a:spcBef>
              <a:spcAft>
                <a:spcPts val="600"/>
              </a:spcAft>
            </a:pPr>
            <a:endParaRPr lang="en-US" sz="900">
              <a:effectLst/>
              <a:latin typeface="Palatino Linotype" panose="02040502050505030304" pitchFamily="18" charset="0"/>
              <a:ea typeface="MS Mincho" panose="02020609040205080304" pitchFamily="49" charset="-128"/>
              <a:cs typeface="Arial" panose="020B0604020202020204" pitchFamily="34" charset="0"/>
            </a:endParaRPr>
          </a:p>
          <a:p>
            <a:pPr marL="0" marR="0">
              <a:spcBef>
                <a:spcPts val="600"/>
              </a:spcBef>
              <a:spcAft>
                <a:spcPts val="600"/>
              </a:spcAft>
            </a:pPr>
            <a:endParaRPr lang="en-US" sz="90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t>9</a:t>
            </a:fld>
            <a:endParaRPr lang="en-US"/>
          </a:p>
        </p:txBody>
      </p:sp>
    </p:spTree>
    <p:extLst>
      <p:ext uri="{BB962C8B-B14F-4D97-AF65-F5344CB8AC3E}">
        <p14:creationId xmlns:p14="http://schemas.microsoft.com/office/powerpoint/2010/main" val="317907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7BBA-3436-7309-3D38-B9F9ED029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E42ED-5426-9622-0047-A69CBD84E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346ABA-FB16-5DE8-BFB0-1F30C9030F53}"/>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5" name="Footer Placeholder 4">
            <a:extLst>
              <a:ext uri="{FF2B5EF4-FFF2-40B4-BE49-F238E27FC236}">
                <a16:creationId xmlns:a16="http://schemas.microsoft.com/office/drawing/2014/main" id="{838618C9-CBBB-F85A-020D-9502907C2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9F7E5-5DB4-0846-4EEF-FA9AE1660B6F}"/>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413806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79F0-78E8-E6C2-CE19-2ACBA15417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5D960-C6C1-7396-8475-BA70C0B4E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7EFEA-AF0E-6C1A-4613-962700151B8D}"/>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5" name="Footer Placeholder 4">
            <a:extLst>
              <a:ext uri="{FF2B5EF4-FFF2-40B4-BE49-F238E27FC236}">
                <a16:creationId xmlns:a16="http://schemas.microsoft.com/office/drawing/2014/main" id="{BD77FC7E-C8C7-F84A-8108-2C640E38F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9F0AF-F1E6-C075-6C66-BA4FE0FF71A6}"/>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31561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7F4FD-2492-3AB7-28BE-C25A7BE45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60C3D-5613-5694-13C9-CAF1667398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58788-1399-D2A4-94C5-4D64128EE315}"/>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5" name="Footer Placeholder 4">
            <a:extLst>
              <a:ext uri="{FF2B5EF4-FFF2-40B4-BE49-F238E27FC236}">
                <a16:creationId xmlns:a16="http://schemas.microsoft.com/office/drawing/2014/main" id="{BEC8E130-BDA8-8947-FB5D-46AE8B700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A083D-37F7-1763-9241-BB01A98FC37E}"/>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2913952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5492496" y="0"/>
            <a:ext cx="6699505" cy="6858000"/>
          </a:xfrm>
        </p:spPr>
        <p:txBody>
          <a:bodyPr/>
          <a:lstStyle/>
          <a:p>
            <a:r>
              <a:rPr lang="en-US"/>
              <a:t>Click icon to add picture</a:t>
            </a:r>
          </a:p>
        </p:txBody>
      </p:sp>
      <p:sp>
        <p:nvSpPr>
          <p:cNvPr id="2" name="Title 1"/>
          <p:cNvSpPr>
            <a:spLocks noGrp="1"/>
          </p:cNvSpPr>
          <p:nvPr>
            <p:ph type="title"/>
          </p:nvPr>
        </p:nvSpPr>
        <p:spPr>
          <a:xfrm>
            <a:off x="0" y="2461847"/>
            <a:ext cx="5492496" cy="1358416"/>
          </a:xfrm>
          <a:ln>
            <a:noFill/>
          </a:ln>
        </p:spPr>
        <p:txBody>
          <a:bodyPr anchor="ctr">
            <a:noAutofit/>
          </a:bodyPr>
          <a:lstStyle>
            <a:lvl1pPr algn="ctr">
              <a:defRPr sz="4000"/>
            </a:lvl1pPr>
          </a:lstStyle>
          <a:p>
            <a:r>
              <a:rPr lang="en-US"/>
              <a:t>Click to edit Master title style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71" r="75073"/>
          <a:stretch/>
        </p:blipFill>
        <p:spPr>
          <a:xfrm rot="5400000">
            <a:off x="2381036" y="1395601"/>
            <a:ext cx="730437" cy="5492509"/>
          </a:xfrm>
          <a:prstGeom prst="rect">
            <a:avLst/>
          </a:prstGeom>
        </p:spPr>
      </p:pic>
    </p:spTree>
    <p:extLst>
      <p:ext uri="{BB962C8B-B14F-4D97-AF65-F5344CB8AC3E}">
        <p14:creationId xmlns:p14="http://schemas.microsoft.com/office/powerpoint/2010/main" val="921336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_ABCshap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46671" y="378270"/>
            <a:ext cx="10860616" cy="457200"/>
          </a:xfrm>
        </p:spPr>
        <p:txBody>
          <a:bodyPr>
            <a:noAutofit/>
          </a:bodyPr>
          <a:lstStyle>
            <a:lvl1pPr>
              <a:defRPr sz="2800">
                <a:solidFill>
                  <a:schemeClr val="tx1"/>
                </a:solidFill>
                <a:latin typeface="Palatino Linotype" panose="02040502050505030304" pitchFamily="18" charset="0"/>
              </a:defRPr>
            </a:lvl1pPr>
          </a:lstStyle>
          <a:p>
            <a:r>
              <a:rPr lang="en-US"/>
              <a:t>Click to edit Master title style</a:t>
            </a:r>
          </a:p>
        </p:txBody>
      </p:sp>
      <p:sp>
        <p:nvSpPr>
          <p:cNvPr id="3" name="Content Placeholder 2"/>
          <p:cNvSpPr>
            <a:spLocks noGrp="1"/>
          </p:cNvSpPr>
          <p:nvPr>
            <p:ph idx="1"/>
            <p:custDataLst>
              <p:tags r:id="rId2"/>
            </p:custDataLst>
          </p:nvPr>
        </p:nvSpPr>
        <p:spPr>
          <a:xfrm>
            <a:off x="1164169" y="1143002"/>
            <a:ext cx="10543119" cy="5327651"/>
          </a:xfrm>
        </p:spPr>
        <p:txBody>
          <a:bodyPr/>
          <a:lstStyle>
            <a:lvl1pPr>
              <a:spcBef>
                <a:spcPct val="0"/>
              </a:spcBef>
              <a:defRPr>
                <a:latin typeface="Palatino Linotype" panose="02040502050505030304" pitchFamily="18" charset="0"/>
              </a:defRPr>
            </a:lvl1pPr>
            <a:lvl2pPr>
              <a:spcBef>
                <a:spcPts val="600"/>
              </a:spcBef>
              <a:defRPr>
                <a:latin typeface="Palatino Linotype" panose="02040502050505030304" pitchFamily="18" charset="0"/>
              </a:defRPr>
            </a:lvl2pPr>
            <a:lvl3pPr>
              <a:spcBef>
                <a:spcPts val="600"/>
              </a:spcBef>
              <a:defRPr>
                <a:latin typeface="Palatino Linotype" panose="02040502050505030304" pitchFamily="18" charset="0"/>
              </a:defRPr>
            </a:lvl3pPr>
            <a:lvl4pPr>
              <a:spcBef>
                <a:spcPts val="300"/>
              </a:spcBef>
              <a:defRPr>
                <a:latin typeface="Palatino Linotype" panose="02040502050505030304" pitchFamily="18" charset="0"/>
              </a:defRPr>
            </a:lvl4pPr>
            <a:lvl5pPr>
              <a:spcBef>
                <a:spcPts val="200"/>
              </a:spcBef>
              <a:defRPr>
                <a:latin typeface="Palatino Linotype" panose="020405020505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custDataLst>
              <p:tags r:id="rId3"/>
            </p:custDataLst>
          </p:nvPr>
        </p:nvSpPr>
        <p:spPr/>
        <p:txBody>
          <a:bodyPr/>
          <a:lstStyle>
            <a:lvl1pPr algn="r">
              <a:defRPr/>
            </a:lvl1pPr>
          </a:lstStyle>
          <a:p>
            <a:pPr defTabSz="914378"/>
            <a:fld id="{189CB434-591C-46E0-AC43-29A15677F0BE}" type="slidenum">
              <a:rPr lang="en-US" smtClean="0"/>
              <a:pPr defTabSz="914378"/>
              <a:t>‹#›</a:t>
            </a:fld>
            <a:endParaRPr lang="en-US"/>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 b="35034"/>
          <a:stretch/>
        </p:blipFill>
        <p:spPr>
          <a:xfrm rot="5400000">
            <a:off x="-3056201" y="3061645"/>
            <a:ext cx="6852556" cy="74015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6532" y="6304413"/>
            <a:ext cx="2367160" cy="665764"/>
          </a:xfrm>
          <a:prstGeom prst="rect">
            <a:avLst/>
          </a:prstGeom>
        </p:spPr>
      </p:pic>
    </p:spTree>
    <p:extLst>
      <p:ext uri="{BB962C8B-B14F-4D97-AF65-F5344CB8AC3E}">
        <p14:creationId xmlns:p14="http://schemas.microsoft.com/office/powerpoint/2010/main" val="27740069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1" y="-1"/>
            <a:ext cx="12386931" cy="6892516"/>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2" y="-1"/>
            <a:ext cx="11746375" cy="342900"/>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685766"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5409957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2" y="-6150"/>
            <a:ext cx="4051271" cy="6879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601" y="6652549"/>
            <a:ext cx="7564396" cy="206104"/>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3"/>
            <a:ext cx="3660565" cy="276968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3013686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2" y="-6150"/>
            <a:ext cx="4051271" cy="6879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601" y="6652549"/>
            <a:ext cx="7564396" cy="206104"/>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222812" y="2044163"/>
            <a:ext cx="3660565" cy="276968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011193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6608355"/>
            <a:ext cx="12192000" cy="254857"/>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254002" y="-1"/>
            <a:ext cx="11746375" cy="342900"/>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228601" y="6652549"/>
            <a:ext cx="7564396" cy="206104"/>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2298857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5"/>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601" y="6652549"/>
            <a:ext cx="7564396" cy="206104"/>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2" y="-1"/>
            <a:ext cx="11746375" cy="342900"/>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8754565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DCDA-9FA9-30B7-4F47-339F344AE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D35BB2-02F3-1656-5C8A-5415553B5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607F9-B056-9035-6614-6DD5A5D120A0}"/>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5" name="Footer Placeholder 4">
            <a:extLst>
              <a:ext uri="{FF2B5EF4-FFF2-40B4-BE49-F238E27FC236}">
                <a16:creationId xmlns:a16="http://schemas.microsoft.com/office/drawing/2014/main" id="{0FE9DEC1-1137-6E97-AF13-BD40AB0BF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B0660-666B-E56E-CF37-BC79C3B0C116}"/>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122727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CC7D-ED85-EFC7-6A47-11BAC1794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8F9457-59E4-2C4B-94E8-B5346DB59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2B26F9-15B9-40CF-2AC2-9C8B32153189}"/>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5" name="Footer Placeholder 4">
            <a:extLst>
              <a:ext uri="{FF2B5EF4-FFF2-40B4-BE49-F238E27FC236}">
                <a16:creationId xmlns:a16="http://schemas.microsoft.com/office/drawing/2014/main" id="{3B4B3EFF-F848-0477-2205-D2C5F3E09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780B4-A08D-C2A3-ED11-02A95254E871}"/>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255320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09A7-608C-9010-CD67-DE2228E41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E6C00-F0D2-2A56-8C90-3243CACDF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C20535-6E1B-C1BE-88FB-E5B9DF0ED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920AAE-94BD-B748-A483-7C853287AABC}"/>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6" name="Footer Placeholder 5">
            <a:extLst>
              <a:ext uri="{FF2B5EF4-FFF2-40B4-BE49-F238E27FC236}">
                <a16:creationId xmlns:a16="http://schemas.microsoft.com/office/drawing/2014/main" id="{91734100-5D76-BCD1-A4F6-41FC4E325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455C7-4CB5-CAA9-71AD-ED2EF1438A42}"/>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57600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1DCD-E50A-CE47-7D56-DB0B76B7B8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453B69-9393-C2B8-4019-F996C90BF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2AD7B-F21C-0294-6303-047A173A2A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27C41-D167-65F8-7DAA-B8AC8625B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9D026-109E-C623-59A7-25CB465960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5D3BE7-A907-6FC3-B7B8-E99152D0C3DB}"/>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8" name="Footer Placeholder 7">
            <a:extLst>
              <a:ext uri="{FF2B5EF4-FFF2-40B4-BE49-F238E27FC236}">
                <a16:creationId xmlns:a16="http://schemas.microsoft.com/office/drawing/2014/main" id="{888B3CB0-3D5B-6FF7-C346-558F57EC5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7B4C9-8F59-CEF9-768D-F673B9DE332F}"/>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19846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2935-5417-2573-F6E8-BE29F7A333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43E7C1-1E05-FEAD-5EB1-CA79790DA0B6}"/>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4" name="Footer Placeholder 3">
            <a:extLst>
              <a:ext uri="{FF2B5EF4-FFF2-40B4-BE49-F238E27FC236}">
                <a16:creationId xmlns:a16="http://schemas.microsoft.com/office/drawing/2014/main" id="{29BEFAF6-ED41-1D4A-D0D8-48C344FA68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540558-4320-F856-41A8-F1F9B19E688C}"/>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198810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AFCE4-AE6B-E578-A706-201F2E168021}"/>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3" name="Footer Placeholder 2">
            <a:extLst>
              <a:ext uri="{FF2B5EF4-FFF2-40B4-BE49-F238E27FC236}">
                <a16:creationId xmlns:a16="http://schemas.microsoft.com/office/drawing/2014/main" id="{D086442B-CC2A-E87D-A531-C66344C78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935A7-C47B-1E11-CEC9-A085B6FEB281}"/>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86428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FF8E-BFC5-F719-D4E2-16BCB3FD7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1E881-CD27-0872-D4AA-E07E87BDC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CDFD5C-A621-8AAD-10B0-0587319D7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60C81-50B7-53E7-7D8F-D5ECD7C045F3}"/>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6" name="Footer Placeholder 5">
            <a:extLst>
              <a:ext uri="{FF2B5EF4-FFF2-40B4-BE49-F238E27FC236}">
                <a16:creationId xmlns:a16="http://schemas.microsoft.com/office/drawing/2014/main" id="{DD9A1EEC-4545-0361-833D-7CFAEEA7A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DD31C-C14D-C5DE-6E16-14265BDF5CCE}"/>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280927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6F2F-5876-133F-C601-967F0AF5E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6D4DE-BEF3-2FF6-F1F4-3E0BA77A4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0CC345-8A4B-365F-F59E-72CC32BCC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14ADB-248E-BDD5-68B2-D245E6980BF3}"/>
              </a:ext>
            </a:extLst>
          </p:cNvPr>
          <p:cNvSpPr>
            <a:spLocks noGrp="1"/>
          </p:cNvSpPr>
          <p:nvPr>
            <p:ph type="dt" sz="half" idx="10"/>
          </p:nvPr>
        </p:nvSpPr>
        <p:spPr/>
        <p:txBody>
          <a:bodyPr/>
          <a:lstStyle/>
          <a:p>
            <a:fld id="{06B62413-8EE8-466B-B83C-03911297A25E}" type="datetimeFigureOut">
              <a:rPr lang="en-US" smtClean="0"/>
              <a:t>11/30/2023</a:t>
            </a:fld>
            <a:endParaRPr lang="en-US"/>
          </a:p>
        </p:txBody>
      </p:sp>
      <p:sp>
        <p:nvSpPr>
          <p:cNvPr id="6" name="Footer Placeholder 5">
            <a:extLst>
              <a:ext uri="{FF2B5EF4-FFF2-40B4-BE49-F238E27FC236}">
                <a16:creationId xmlns:a16="http://schemas.microsoft.com/office/drawing/2014/main" id="{B1B38515-7058-9D86-3350-CC9280B4A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408AE-9E8E-EA21-DB70-B0B7B84BF3E4}"/>
              </a:ext>
            </a:extLst>
          </p:cNvPr>
          <p:cNvSpPr>
            <a:spLocks noGrp="1"/>
          </p:cNvSpPr>
          <p:nvPr>
            <p:ph type="sldNum" sz="quarter" idx="12"/>
          </p:nvPr>
        </p:nvSpPr>
        <p:spPr/>
        <p:txBody>
          <a:bodyPr/>
          <a:lstStyle/>
          <a:p>
            <a:fld id="{588013A2-220F-462D-A2E7-2AD3B3AB605A}" type="slidenum">
              <a:rPr lang="en-US" smtClean="0"/>
              <a:t>‹#›</a:t>
            </a:fld>
            <a:endParaRPr lang="en-US"/>
          </a:p>
        </p:txBody>
      </p:sp>
    </p:spTree>
    <p:extLst>
      <p:ext uri="{BB962C8B-B14F-4D97-AF65-F5344CB8AC3E}">
        <p14:creationId xmlns:p14="http://schemas.microsoft.com/office/powerpoint/2010/main" val="319982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CB924-F252-39E5-64D3-E927C3A4E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1C6E5-6422-CAF7-EB43-18C47C0BB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BEE92-A675-3F3D-D948-23E33A7A3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62413-8EE8-466B-B83C-03911297A25E}" type="datetimeFigureOut">
              <a:rPr lang="en-US" smtClean="0"/>
              <a:t>11/30/2023</a:t>
            </a:fld>
            <a:endParaRPr lang="en-US"/>
          </a:p>
        </p:txBody>
      </p:sp>
      <p:sp>
        <p:nvSpPr>
          <p:cNvPr id="5" name="Footer Placeholder 4">
            <a:extLst>
              <a:ext uri="{FF2B5EF4-FFF2-40B4-BE49-F238E27FC236}">
                <a16:creationId xmlns:a16="http://schemas.microsoft.com/office/drawing/2014/main" id="{2A7B76FD-E7CC-A5EE-CC7A-0EEE70582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291C71-4BE0-1DBF-E28E-282E66685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013A2-220F-462D-A2E7-2AD3B3AB605A}" type="slidenum">
              <a:rPr lang="en-US" smtClean="0"/>
              <a:t>‹#›</a:t>
            </a:fld>
            <a:endParaRPr lang="en-US"/>
          </a:p>
        </p:txBody>
      </p:sp>
    </p:spTree>
    <p:extLst>
      <p:ext uri="{BB962C8B-B14F-4D97-AF65-F5344CB8AC3E}">
        <p14:creationId xmlns:p14="http://schemas.microsoft.com/office/powerpoint/2010/main" val="68066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09B3AAC-F1EB-4D81-A54C-30BAB2D89F6D}"/>
              </a:ext>
            </a:extLst>
          </p:cNvPr>
          <p:cNvPicPr>
            <a:picLocks noGrp="1" noChangeAspect="1"/>
          </p:cNvPicPr>
          <p:nvPr>
            <p:ph type="pic" sz="quarter" idx="13"/>
          </p:nvPr>
        </p:nvPicPr>
        <p:blipFill>
          <a:blip r:embed="rId3"/>
          <a:srcRect l="25579" r="25579"/>
          <a:stretch>
            <a:fillRect/>
          </a:stretch>
        </p:blipFill>
        <p:spPr>
          <a:xfrm>
            <a:off x="5643373" y="0"/>
            <a:ext cx="5024629" cy="6858000"/>
          </a:xfrm>
        </p:spPr>
      </p:pic>
      <p:sp>
        <p:nvSpPr>
          <p:cNvPr id="3" name="Title 2">
            <a:extLst>
              <a:ext uri="{FF2B5EF4-FFF2-40B4-BE49-F238E27FC236}">
                <a16:creationId xmlns:a16="http://schemas.microsoft.com/office/drawing/2014/main" id="{30C9BB84-3F34-4066-A574-73980F011DFA}"/>
              </a:ext>
            </a:extLst>
          </p:cNvPr>
          <p:cNvSpPr>
            <a:spLocks noGrp="1"/>
          </p:cNvSpPr>
          <p:nvPr>
            <p:ph type="title"/>
          </p:nvPr>
        </p:nvSpPr>
        <p:spPr>
          <a:xfrm>
            <a:off x="1524000" y="1570383"/>
            <a:ext cx="4119372" cy="2249880"/>
          </a:xfrm>
        </p:spPr>
        <p:txBody>
          <a:bodyPr/>
          <a:lstStyle/>
          <a:p>
            <a:r>
              <a:rPr lang="en-US" dirty="0">
                <a:latin typeface="Arial Rounded MT Bold" panose="020F0704030504030204" pitchFamily="34" charset="0"/>
              </a:rPr>
              <a:t>Digital Cookie</a:t>
            </a:r>
          </a:p>
        </p:txBody>
      </p:sp>
    </p:spTree>
    <p:extLst>
      <p:ext uri="{BB962C8B-B14F-4D97-AF65-F5344CB8AC3E}">
        <p14:creationId xmlns:p14="http://schemas.microsoft.com/office/powerpoint/2010/main" val="18892766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E63C3-9AF3-923C-718C-E7D5A8E1FFF5}"/>
              </a:ext>
            </a:extLst>
          </p:cNvPr>
          <p:cNvSpPr>
            <a:spLocks noGrp="1"/>
          </p:cNvSpPr>
          <p:nvPr>
            <p:ph type="sldNum" sz="quarter" idx="12"/>
          </p:nvPr>
        </p:nvSpPr>
        <p:spPr/>
        <p:txBody>
          <a:bodyPr/>
          <a:lstStyle/>
          <a:p>
            <a:fld id="{7691CCDB-B024-8747-B233-CAD1CBC7A901}" type="slidenum">
              <a:rPr lang="en-US" smtClean="0"/>
              <a:pPr/>
              <a:t>10</a:t>
            </a:fld>
            <a:endParaRPr lang="en-US"/>
          </a:p>
        </p:txBody>
      </p:sp>
      <p:sp>
        <p:nvSpPr>
          <p:cNvPr id="4" name="Text Placeholder 3">
            <a:extLst>
              <a:ext uri="{FF2B5EF4-FFF2-40B4-BE49-F238E27FC236}">
                <a16:creationId xmlns:a16="http://schemas.microsoft.com/office/drawing/2014/main" id="{EDA7352C-6D75-2412-2A60-C344A449F03B}"/>
              </a:ext>
            </a:extLst>
          </p:cNvPr>
          <p:cNvSpPr>
            <a:spLocks noGrp="1"/>
          </p:cNvSpPr>
          <p:nvPr>
            <p:ph type="body" sz="quarter" idx="20"/>
          </p:nvPr>
        </p:nvSpPr>
        <p:spPr>
          <a:xfrm>
            <a:off x="1695451" y="763861"/>
            <a:ext cx="8809781" cy="257175"/>
          </a:xfrm>
        </p:spPr>
        <p:txBody>
          <a:bodyPr/>
          <a:lstStyle/>
          <a:p>
            <a:r>
              <a:rPr lang="en-US" sz="2400">
                <a:latin typeface="Arial"/>
              </a:rPr>
              <a:t>My Cookies Tab-Financials</a:t>
            </a:r>
          </a:p>
        </p:txBody>
      </p:sp>
      <p:sp>
        <p:nvSpPr>
          <p:cNvPr id="3" name="Footer Placeholder 2">
            <a:extLst>
              <a:ext uri="{FF2B5EF4-FFF2-40B4-BE49-F238E27FC236}">
                <a16:creationId xmlns:a16="http://schemas.microsoft.com/office/drawing/2014/main" id="{232F1BB4-422A-27B5-FB74-CA97F39FCD0F}"/>
              </a:ext>
            </a:extLst>
          </p:cNvPr>
          <p:cNvSpPr>
            <a:spLocks noGrp="1"/>
          </p:cNvSpPr>
          <p:nvPr>
            <p:ph type="ftr" sz="quarter" idx="3"/>
          </p:nvPr>
        </p:nvSpPr>
        <p:spPr/>
        <p:txBody>
          <a:bodyPr/>
          <a:lstStyle/>
          <a:p>
            <a:r>
              <a:rPr lang="en-US"/>
              <a:t>©2021 Girl Scouts of the USA. All Rights Reserved.  Not for public distribution.</a:t>
            </a:r>
          </a:p>
        </p:txBody>
      </p:sp>
      <p:pic>
        <p:nvPicPr>
          <p:cNvPr id="6" name="Picture 5">
            <a:extLst>
              <a:ext uri="{FF2B5EF4-FFF2-40B4-BE49-F238E27FC236}">
                <a16:creationId xmlns:a16="http://schemas.microsoft.com/office/drawing/2014/main" id="{24B611A2-A7E9-CD25-9048-4B36BAA72F0F}"/>
              </a:ext>
            </a:extLst>
          </p:cNvPr>
          <p:cNvPicPr>
            <a:picLocks noChangeAspect="1"/>
          </p:cNvPicPr>
          <p:nvPr/>
        </p:nvPicPr>
        <p:blipFill>
          <a:blip r:embed="rId3"/>
          <a:stretch>
            <a:fillRect/>
          </a:stretch>
        </p:blipFill>
        <p:spPr>
          <a:xfrm>
            <a:off x="1638300" y="1881188"/>
            <a:ext cx="9029700" cy="3609975"/>
          </a:xfrm>
          <a:prstGeom prst="rect">
            <a:avLst/>
          </a:prstGeom>
          <a:ln>
            <a:solidFill>
              <a:schemeClr val="tx1"/>
            </a:solidFill>
          </a:ln>
        </p:spPr>
      </p:pic>
      <p:sp>
        <p:nvSpPr>
          <p:cNvPr id="7" name="TextBox 6">
            <a:extLst>
              <a:ext uri="{FF2B5EF4-FFF2-40B4-BE49-F238E27FC236}">
                <a16:creationId xmlns:a16="http://schemas.microsoft.com/office/drawing/2014/main" id="{7BA38EB8-894D-15A5-8D26-41D51E95B621}"/>
              </a:ext>
            </a:extLst>
          </p:cNvPr>
          <p:cNvSpPr txBox="1"/>
          <p:nvPr/>
        </p:nvSpPr>
        <p:spPr>
          <a:xfrm>
            <a:off x="2016129" y="1374636"/>
            <a:ext cx="8046565" cy="608710"/>
          </a:xfrm>
          <a:prstGeom prst="rect">
            <a:avLst/>
          </a:prstGeom>
          <a:noFill/>
          <a:ln>
            <a:noFill/>
          </a:ln>
        </p:spPr>
        <p:txBody>
          <a:bodyPr vert="horz" wrap="square" lIns="91440" tIns="45720" rIns="91440" bIns="45720" rtlCol="0" anchor="ctr">
            <a:noAutofit/>
          </a:bodyPr>
          <a:lstStyle/>
          <a:p>
            <a:pPr algn="l"/>
            <a:r>
              <a:rPr lang="en-US" sz="1600">
                <a:latin typeface="Girl Scout Text Book" panose="02020003000000000000" charset="0"/>
              </a:rPr>
              <a:t>See how much money is owed for cookies and how that has been calculated</a:t>
            </a:r>
            <a:r>
              <a:rPr lang="en-US" sz="1600">
                <a:latin typeface="Palatino Linotype" panose="02040502050505030304" pitchFamily="18" charset="0"/>
              </a:rPr>
              <a:t>.</a:t>
            </a:r>
          </a:p>
        </p:txBody>
      </p:sp>
      <p:sp>
        <p:nvSpPr>
          <p:cNvPr id="8" name="Rectangle 7">
            <a:extLst>
              <a:ext uri="{FF2B5EF4-FFF2-40B4-BE49-F238E27FC236}">
                <a16:creationId xmlns:a16="http://schemas.microsoft.com/office/drawing/2014/main" id="{821846F2-05B6-01E1-F5FE-B9FEC2991B75}"/>
              </a:ext>
            </a:extLst>
          </p:cNvPr>
          <p:cNvSpPr/>
          <p:nvPr/>
        </p:nvSpPr>
        <p:spPr>
          <a:xfrm>
            <a:off x="5961857" y="3100953"/>
            <a:ext cx="134142" cy="3064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Tree>
    <p:extLst>
      <p:ext uri="{BB962C8B-B14F-4D97-AF65-F5344CB8AC3E}">
        <p14:creationId xmlns:p14="http://schemas.microsoft.com/office/powerpoint/2010/main" val="32632816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766"/>
            <a:fld id="{F8C12AA3-6E81-C746-8BB2-6661939CBDDC}" type="slidenum">
              <a:rPr lang="en-US">
                <a:solidFill>
                  <a:srgbClr val="000000"/>
                </a:solidFill>
              </a:rPr>
              <a:pPr defTabSz="685766"/>
              <a:t>11</a:t>
            </a:fld>
            <a:endParaRPr lang="en-US">
              <a:solidFill>
                <a:srgbClr val="000000"/>
              </a:solidFill>
            </a:endParaRPr>
          </a:p>
        </p:txBody>
      </p:sp>
      <p:sp>
        <p:nvSpPr>
          <p:cNvPr id="4" name="Title 3"/>
          <p:cNvSpPr>
            <a:spLocks noGrp="1"/>
          </p:cNvSpPr>
          <p:nvPr>
            <p:ph type="title" idx="4294967295"/>
          </p:nvPr>
        </p:nvSpPr>
        <p:spPr>
          <a:xfrm>
            <a:off x="1921308" y="518860"/>
            <a:ext cx="8245475" cy="715962"/>
          </a:xfrm>
        </p:spPr>
        <p:txBody>
          <a:bodyPr>
            <a:normAutofit/>
          </a:bodyPr>
          <a:lstStyle/>
          <a:p>
            <a:r>
              <a:rPr lang="en-US" sz="2000">
                <a:latin typeface="Girl Scout Text Book" panose="02020003000000000000" charset="0"/>
              </a:rPr>
              <a:t>Using the Digital Cookie Mobile App</a:t>
            </a:r>
          </a:p>
        </p:txBody>
      </p:sp>
      <p:sp>
        <p:nvSpPr>
          <p:cNvPr id="10" name="Chevron 9"/>
          <p:cNvSpPr/>
          <p:nvPr/>
        </p:nvSpPr>
        <p:spPr>
          <a:xfrm>
            <a:off x="5785600" y="2967915"/>
            <a:ext cx="516890" cy="79248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66"/>
            <a:endParaRPr lang="en-US" sz="1050">
              <a:solidFill>
                <a:srgbClr val="000000"/>
              </a:solidFill>
              <a:latin typeface="Palatino Linotype"/>
            </a:endParaRPr>
          </a:p>
        </p:txBody>
      </p:sp>
      <p:sp>
        <p:nvSpPr>
          <p:cNvPr id="11" name="Chevron 10"/>
          <p:cNvSpPr/>
          <p:nvPr/>
        </p:nvSpPr>
        <p:spPr>
          <a:xfrm>
            <a:off x="7999941" y="2960220"/>
            <a:ext cx="516890" cy="79248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66"/>
            <a:endParaRPr lang="en-US" sz="1050">
              <a:solidFill>
                <a:srgbClr val="000000"/>
              </a:solidFill>
              <a:latin typeface="Palatino Linotype"/>
            </a:endParaRPr>
          </a:p>
        </p:txBody>
      </p:sp>
      <p:sp>
        <p:nvSpPr>
          <p:cNvPr id="8" name="TextBox 7">
            <a:extLst>
              <a:ext uri="{FF2B5EF4-FFF2-40B4-BE49-F238E27FC236}">
                <a16:creationId xmlns:a16="http://schemas.microsoft.com/office/drawing/2014/main" id="{15F7C2E4-5E38-0F4C-B2E0-D36063EC3E63}"/>
              </a:ext>
            </a:extLst>
          </p:cNvPr>
          <p:cNvSpPr txBox="1"/>
          <p:nvPr/>
        </p:nvSpPr>
        <p:spPr>
          <a:xfrm>
            <a:off x="1788534" y="4911510"/>
            <a:ext cx="1889566" cy="571851"/>
          </a:xfrm>
          <a:prstGeom prst="rect">
            <a:avLst/>
          </a:prstGeom>
          <a:noFill/>
          <a:ln>
            <a:noFill/>
          </a:ln>
        </p:spPr>
        <p:txBody>
          <a:bodyPr vert="horz" wrap="square" lIns="91440" tIns="45720" rIns="91440" bIns="45720" rtlCol="0" anchor="ctr">
            <a:noAutofit/>
          </a:bodyPr>
          <a:lstStyle/>
          <a:p>
            <a:pPr defTabSz="685766"/>
            <a:r>
              <a:rPr lang="en-US" sz="1100">
                <a:latin typeface="Palatino Linotype"/>
              </a:rPr>
              <a:t>Download the mobile app from the app store</a:t>
            </a:r>
          </a:p>
        </p:txBody>
      </p:sp>
      <p:sp>
        <p:nvSpPr>
          <p:cNvPr id="13" name="TextBox 12">
            <a:extLst>
              <a:ext uri="{FF2B5EF4-FFF2-40B4-BE49-F238E27FC236}">
                <a16:creationId xmlns:a16="http://schemas.microsoft.com/office/drawing/2014/main" id="{60B0885A-8A5F-3936-6336-4D95CD9A5326}"/>
              </a:ext>
            </a:extLst>
          </p:cNvPr>
          <p:cNvSpPr txBox="1"/>
          <p:nvPr/>
        </p:nvSpPr>
        <p:spPr>
          <a:xfrm>
            <a:off x="4068861" y="4920646"/>
            <a:ext cx="1889566" cy="579623"/>
          </a:xfrm>
          <a:prstGeom prst="rect">
            <a:avLst/>
          </a:prstGeom>
          <a:noFill/>
          <a:ln>
            <a:noFill/>
          </a:ln>
        </p:spPr>
        <p:txBody>
          <a:bodyPr vert="horz" wrap="square" lIns="91440" tIns="45720" rIns="91440" bIns="45720" rtlCol="0" anchor="ctr">
            <a:noAutofit/>
          </a:bodyPr>
          <a:lstStyle/>
          <a:p>
            <a:pPr defTabSz="685766"/>
            <a:r>
              <a:rPr lang="en-US" sz="1100">
                <a:latin typeface="Palatino Linotype"/>
              </a:rPr>
              <a:t>Log in to the app using the same email and password created in Digital Cookie.</a:t>
            </a:r>
          </a:p>
        </p:txBody>
      </p:sp>
      <p:sp>
        <p:nvSpPr>
          <p:cNvPr id="14" name="TextBox 13">
            <a:extLst>
              <a:ext uri="{FF2B5EF4-FFF2-40B4-BE49-F238E27FC236}">
                <a16:creationId xmlns:a16="http://schemas.microsoft.com/office/drawing/2014/main" id="{4156B616-4C97-8664-8755-917CD19EDEC5}"/>
              </a:ext>
            </a:extLst>
          </p:cNvPr>
          <p:cNvSpPr txBox="1"/>
          <p:nvPr/>
        </p:nvSpPr>
        <p:spPr>
          <a:xfrm>
            <a:off x="6268586" y="4921743"/>
            <a:ext cx="1889566" cy="908656"/>
          </a:xfrm>
          <a:prstGeom prst="rect">
            <a:avLst/>
          </a:prstGeom>
          <a:noFill/>
          <a:ln>
            <a:noFill/>
          </a:ln>
        </p:spPr>
        <p:txBody>
          <a:bodyPr vert="horz" wrap="square" lIns="91440" tIns="45720" rIns="91440" bIns="45720" rtlCol="0" anchor="ctr">
            <a:noAutofit/>
          </a:bodyPr>
          <a:lstStyle/>
          <a:p>
            <a:pPr defTabSz="685766"/>
            <a:r>
              <a:rPr lang="en-US" sz="1100">
                <a:latin typeface="Palatino Linotype"/>
              </a:rPr>
              <a:t>Girl Scout and troop sites must be set up in Digital Cookie using a browser first, before accessing the mobile app. </a:t>
            </a:r>
          </a:p>
        </p:txBody>
      </p:sp>
      <p:sp>
        <p:nvSpPr>
          <p:cNvPr id="17" name="TextBox 16">
            <a:extLst>
              <a:ext uri="{FF2B5EF4-FFF2-40B4-BE49-F238E27FC236}">
                <a16:creationId xmlns:a16="http://schemas.microsoft.com/office/drawing/2014/main" id="{8E2D5123-2A9B-CA16-3BC7-0713310A37D6}"/>
              </a:ext>
            </a:extLst>
          </p:cNvPr>
          <p:cNvSpPr txBox="1"/>
          <p:nvPr/>
        </p:nvSpPr>
        <p:spPr>
          <a:xfrm>
            <a:off x="8550601" y="4889755"/>
            <a:ext cx="1983103" cy="748091"/>
          </a:xfrm>
          <a:prstGeom prst="rect">
            <a:avLst/>
          </a:prstGeom>
          <a:noFill/>
          <a:ln>
            <a:noFill/>
          </a:ln>
        </p:spPr>
        <p:txBody>
          <a:bodyPr vert="horz" wrap="square" lIns="91440" tIns="45720" rIns="91440" bIns="45720" rtlCol="0" anchor="ctr">
            <a:noAutofit/>
          </a:bodyPr>
          <a:lstStyle/>
          <a:p>
            <a:pPr defTabSz="685766"/>
            <a:r>
              <a:rPr lang="en-US" sz="1100">
                <a:latin typeface="Palatino Linotype"/>
              </a:rPr>
              <a:t>Select from the Girl OR the Troop persona. Troop login means the sales go to the whole troop-like at a booth.</a:t>
            </a:r>
          </a:p>
        </p:txBody>
      </p:sp>
      <p:pic>
        <p:nvPicPr>
          <p:cNvPr id="3" name="Picture 2" descr="A screenshot of a login screen&#10;&#10;Description automatically generated">
            <a:extLst>
              <a:ext uri="{FF2B5EF4-FFF2-40B4-BE49-F238E27FC236}">
                <a16:creationId xmlns:a16="http://schemas.microsoft.com/office/drawing/2014/main" id="{A1123A0A-7720-37AF-7754-AA91522178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088" y="1543051"/>
            <a:ext cx="1543458" cy="3347659"/>
          </a:xfrm>
          <a:prstGeom prst="rect">
            <a:avLst/>
          </a:prstGeom>
          <a:noFill/>
          <a:ln>
            <a:solidFill>
              <a:schemeClr val="tx1"/>
            </a:solidFill>
          </a:ln>
        </p:spPr>
      </p:pic>
      <p:pic>
        <p:nvPicPr>
          <p:cNvPr id="9" name="Picture 8" descr="A screenshot of a cell phone&#10;&#10;Description automatically generated with low confidence">
            <a:extLst>
              <a:ext uri="{FF2B5EF4-FFF2-40B4-BE49-F238E27FC236}">
                <a16:creationId xmlns:a16="http://schemas.microsoft.com/office/drawing/2014/main" id="{D4F759DD-E61B-152E-B7EA-F700EAF8919E}"/>
              </a:ext>
            </a:extLst>
          </p:cNvPr>
          <p:cNvPicPr>
            <a:picLocks noChangeAspect="1"/>
          </p:cNvPicPr>
          <p:nvPr/>
        </p:nvPicPr>
        <p:blipFill>
          <a:blip r:embed="rId4"/>
          <a:stretch>
            <a:fillRect/>
          </a:stretch>
        </p:blipFill>
        <p:spPr>
          <a:xfrm>
            <a:off x="6357498" y="1543049"/>
            <a:ext cx="1574153" cy="3346704"/>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4BB4BA8B-79EC-8B20-8A7E-28C1EB1DAA44}"/>
              </a:ext>
            </a:extLst>
          </p:cNvPr>
          <p:cNvPicPr>
            <a:picLocks noChangeAspect="1"/>
          </p:cNvPicPr>
          <p:nvPr/>
        </p:nvPicPr>
        <p:blipFill rotWithShape="1">
          <a:blip r:embed="rId5"/>
          <a:srcRect b="45196"/>
          <a:stretch/>
        </p:blipFill>
        <p:spPr bwMode="auto">
          <a:xfrm>
            <a:off x="8594143" y="2271713"/>
            <a:ext cx="1901190" cy="1581150"/>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FEA5E6A7-2DE4-FEBB-BD54-3EB80387A74C}"/>
              </a:ext>
            </a:extLst>
          </p:cNvPr>
          <p:cNvPicPr>
            <a:picLocks noChangeAspect="1"/>
          </p:cNvPicPr>
          <p:nvPr/>
        </p:nvPicPr>
        <p:blipFill>
          <a:blip r:embed="rId6"/>
          <a:stretch>
            <a:fillRect/>
          </a:stretch>
        </p:blipFill>
        <p:spPr>
          <a:xfrm>
            <a:off x="1761251" y="3005139"/>
            <a:ext cx="2047875" cy="847725"/>
          </a:xfrm>
          <a:prstGeom prst="rect">
            <a:avLst/>
          </a:prstGeom>
        </p:spPr>
      </p:pic>
    </p:spTree>
    <p:extLst>
      <p:ext uri="{BB962C8B-B14F-4D97-AF65-F5344CB8AC3E}">
        <p14:creationId xmlns:p14="http://schemas.microsoft.com/office/powerpoint/2010/main" val="322986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766"/>
            <a:fld id="{F8C12AA3-6E81-C746-8BB2-6661939CBDDC}" type="slidenum">
              <a:rPr lang="en-US">
                <a:solidFill>
                  <a:srgbClr val="000000"/>
                </a:solidFill>
              </a:rPr>
              <a:pPr defTabSz="685766"/>
              <a:t>12</a:t>
            </a:fld>
            <a:endParaRPr lang="en-US">
              <a:solidFill>
                <a:srgbClr val="000000"/>
              </a:solidFill>
            </a:endParaRPr>
          </a:p>
        </p:txBody>
      </p:sp>
      <p:sp>
        <p:nvSpPr>
          <p:cNvPr id="4" name="Title 3"/>
          <p:cNvSpPr>
            <a:spLocks noGrp="1"/>
          </p:cNvSpPr>
          <p:nvPr>
            <p:ph type="title" idx="4294967295"/>
          </p:nvPr>
        </p:nvSpPr>
        <p:spPr>
          <a:xfrm>
            <a:off x="1524002" y="1052513"/>
            <a:ext cx="8245475" cy="715962"/>
          </a:xfrm>
        </p:spPr>
        <p:txBody>
          <a:bodyPr/>
          <a:lstStyle/>
          <a:p>
            <a:r>
              <a:rPr lang="en-US" sz="1800">
                <a:latin typeface="+mn-lt"/>
              </a:rPr>
              <a:t>Mobile App-Making a Sale</a:t>
            </a:r>
          </a:p>
        </p:txBody>
      </p:sp>
      <p:sp>
        <p:nvSpPr>
          <p:cNvPr id="13" name="TextBox 12">
            <a:extLst>
              <a:ext uri="{FF2B5EF4-FFF2-40B4-BE49-F238E27FC236}">
                <a16:creationId xmlns:a16="http://schemas.microsoft.com/office/drawing/2014/main" id="{60B0885A-8A5F-3936-6336-4D95CD9A5326}"/>
              </a:ext>
            </a:extLst>
          </p:cNvPr>
          <p:cNvSpPr txBox="1"/>
          <p:nvPr/>
        </p:nvSpPr>
        <p:spPr>
          <a:xfrm>
            <a:off x="1951479" y="5128214"/>
            <a:ext cx="2634189" cy="579623"/>
          </a:xfrm>
          <a:prstGeom prst="rect">
            <a:avLst/>
          </a:prstGeom>
          <a:noFill/>
          <a:ln>
            <a:noFill/>
          </a:ln>
        </p:spPr>
        <p:txBody>
          <a:bodyPr vert="horz" wrap="square" lIns="91440" tIns="45720" rIns="91440" bIns="45720" rtlCol="0" anchor="ctr">
            <a:noAutofit/>
          </a:bodyPr>
          <a:lstStyle/>
          <a:p>
            <a:pPr defTabSz="685766"/>
            <a:r>
              <a:rPr lang="en-US" b="1">
                <a:latin typeface="Palatino Linotype"/>
              </a:rPr>
              <a:t>Delivery or shipped orders</a:t>
            </a:r>
            <a:r>
              <a:rPr lang="en-US">
                <a:latin typeface="Palatino Linotype"/>
              </a:rPr>
              <a:t> </a:t>
            </a:r>
          </a:p>
        </p:txBody>
      </p:sp>
      <p:grpSp>
        <p:nvGrpSpPr>
          <p:cNvPr id="3" name="Group 2">
            <a:extLst>
              <a:ext uri="{FF2B5EF4-FFF2-40B4-BE49-F238E27FC236}">
                <a16:creationId xmlns:a16="http://schemas.microsoft.com/office/drawing/2014/main" id="{A3E8965F-CA48-A3D3-F5A7-960420253A92}"/>
              </a:ext>
            </a:extLst>
          </p:cNvPr>
          <p:cNvGrpSpPr/>
          <p:nvPr/>
        </p:nvGrpSpPr>
        <p:grpSpPr>
          <a:xfrm>
            <a:off x="1794740" y="1799205"/>
            <a:ext cx="3162900" cy="3200400"/>
            <a:chOff x="2" y="0"/>
            <a:chExt cx="2667953" cy="2558121"/>
          </a:xfrm>
        </p:grpSpPr>
        <p:pic>
          <p:nvPicPr>
            <p:cNvPr id="6" name="Picture 5" descr="A screenshot of a phone&#10;&#10;Description automatically generated">
              <a:extLst>
                <a:ext uri="{FF2B5EF4-FFF2-40B4-BE49-F238E27FC236}">
                  <a16:creationId xmlns:a16="http://schemas.microsoft.com/office/drawing/2014/main" id="{B43E80EC-8C42-F353-1A0C-758DBB774A29}"/>
                </a:ext>
              </a:extLst>
            </p:cNvPr>
            <p:cNvPicPr>
              <a:picLocks noChangeAspect="1"/>
            </p:cNvPicPr>
            <p:nvPr/>
          </p:nvPicPr>
          <p:blipFill rotWithShape="1">
            <a:blip r:embed="rId3">
              <a:extLst>
                <a:ext uri="{28A0092B-C50C-407E-A947-70E740481C1C}">
                  <a14:useLocalDpi xmlns:a14="http://schemas.microsoft.com/office/drawing/2010/main" val="0"/>
                </a:ext>
              </a:extLst>
            </a:blip>
            <a:srcRect t="5058"/>
            <a:stretch/>
          </p:blipFill>
          <p:spPr bwMode="auto">
            <a:xfrm>
              <a:off x="1425039" y="0"/>
              <a:ext cx="1242916" cy="2558121"/>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descr="A screenshot of a phone&#10;&#10;Description automatically generated">
              <a:extLst>
                <a:ext uri="{FF2B5EF4-FFF2-40B4-BE49-F238E27FC236}">
                  <a16:creationId xmlns:a16="http://schemas.microsoft.com/office/drawing/2014/main" id="{F69DF682-1B29-D330-BBCC-676C4EA68A33}"/>
                </a:ext>
              </a:extLst>
            </p:cNvPr>
            <p:cNvPicPr>
              <a:picLocks noChangeAspect="1"/>
            </p:cNvPicPr>
            <p:nvPr/>
          </p:nvPicPr>
          <p:blipFill rotWithShape="1">
            <a:blip r:embed="rId4">
              <a:extLst>
                <a:ext uri="{28A0092B-C50C-407E-A947-70E740481C1C}">
                  <a14:useLocalDpi xmlns:a14="http://schemas.microsoft.com/office/drawing/2010/main" val="0"/>
                </a:ext>
              </a:extLst>
            </a:blip>
            <a:srcRect t="5058"/>
            <a:stretch/>
          </p:blipFill>
          <p:spPr bwMode="auto">
            <a:xfrm>
              <a:off x="2" y="0"/>
              <a:ext cx="1243199" cy="2558121"/>
            </a:xfrm>
            <a:prstGeom prst="rect">
              <a:avLst/>
            </a:prstGeom>
            <a:noFill/>
            <a:ln>
              <a:solidFill>
                <a:schemeClr val="tx1"/>
              </a:solidFill>
            </a:ln>
            <a:extLst>
              <a:ext uri="{53640926-AAD7-44D8-BBD7-CCE9431645EC}">
                <a14:shadowObscured xmlns:a14="http://schemas.microsoft.com/office/drawing/2010/main"/>
              </a:ext>
            </a:extLst>
          </p:spPr>
        </p:pic>
      </p:grpSp>
      <p:grpSp>
        <p:nvGrpSpPr>
          <p:cNvPr id="8" name="Group 7">
            <a:extLst>
              <a:ext uri="{FF2B5EF4-FFF2-40B4-BE49-F238E27FC236}">
                <a16:creationId xmlns:a16="http://schemas.microsoft.com/office/drawing/2014/main" id="{888C9BBF-A4E7-2185-C7E1-DF81B953A2EF}"/>
              </a:ext>
            </a:extLst>
          </p:cNvPr>
          <p:cNvGrpSpPr/>
          <p:nvPr/>
        </p:nvGrpSpPr>
        <p:grpSpPr>
          <a:xfrm>
            <a:off x="5173214" y="1828800"/>
            <a:ext cx="3735953" cy="3200400"/>
            <a:chOff x="4294458" y="635431"/>
            <a:chExt cx="3735953" cy="3200400"/>
          </a:xfrm>
        </p:grpSpPr>
        <p:pic>
          <p:nvPicPr>
            <p:cNvPr id="1026" name="Picture 2">
              <a:extLst>
                <a:ext uri="{FF2B5EF4-FFF2-40B4-BE49-F238E27FC236}">
                  <a16:creationId xmlns:a16="http://schemas.microsoft.com/office/drawing/2014/main" id="{21B85DA2-D411-F345-3E8C-18B54CC8A1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79" b="15747"/>
            <a:stretch/>
          </p:blipFill>
          <p:spPr bwMode="auto">
            <a:xfrm>
              <a:off x="4294458" y="635431"/>
              <a:ext cx="1851137"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DB31C3-0E4E-89A0-F6EC-0E89BCBCA9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609" b="5007"/>
            <a:stretch/>
          </p:blipFill>
          <p:spPr bwMode="auto">
            <a:xfrm>
              <a:off x="6378292" y="635431"/>
              <a:ext cx="1652119"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3524D2B3-8D5A-5951-D5C0-10A41E072AE8}"/>
              </a:ext>
            </a:extLst>
          </p:cNvPr>
          <p:cNvSpPr txBox="1"/>
          <p:nvPr/>
        </p:nvSpPr>
        <p:spPr>
          <a:xfrm>
            <a:off x="5173212" y="5130711"/>
            <a:ext cx="3735954" cy="579623"/>
          </a:xfrm>
          <a:prstGeom prst="rect">
            <a:avLst/>
          </a:prstGeom>
          <a:noFill/>
          <a:ln>
            <a:noFill/>
          </a:ln>
        </p:spPr>
        <p:txBody>
          <a:bodyPr vert="horz" wrap="square" lIns="91440" tIns="45720" rIns="91440" bIns="45720" rtlCol="0" anchor="ctr">
            <a:noAutofit/>
          </a:bodyPr>
          <a:lstStyle/>
          <a:p>
            <a:pPr defTabSz="685766"/>
            <a:r>
              <a:rPr lang="en-US" b="1">
                <a:latin typeface="Palatino Linotype"/>
              </a:rPr>
              <a:t>In-hand (Give cookies to customer now) orders</a:t>
            </a:r>
            <a:endParaRPr lang="en-US">
              <a:latin typeface="Palatino Linotype"/>
            </a:endParaRPr>
          </a:p>
        </p:txBody>
      </p:sp>
      <p:pic>
        <p:nvPicPr>
          <p:cNvPr id="22" name="Picture 21">
            <a:extLst>
              <a:ext uri="{FF2B5EF4-FFF2-40B4-BE49-F238E27FC236}">
                <a16:creationId xmlns:a16="http://schemas.microsoft.com/office/drawing/2014/main" id="{51485D45-459E-4E6E-AB90-5615B02E49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27668" y="2337225"/>
            <a:ext cx="1358265" cy="2700655"/>
          </a:xfrm>
          <a:prstGeom prst="rect">
            <a:avLst/>
          </a:prstGeom>
          <a:noFill/>
          <a:ln>
            <a:noFill/>
          </a:ln>
        </p:spPr>
      </p:pic>
      <p:cxnSp>
        <p:nvCxnSpPr>
          <p:cNvPr id="27" name="Connector: Elbow 26">
            <a:extLst>
              <a:ext uri="{FF2B5EF4-FFF2-40B4-BE49-F238E27FC236}">
                <a16:creationId xmlns:a16="http://schemas.microsoft.com/office/drawing/2014/main" id="{DF19B97A-366B-C86C-1AEF-E94CEF0D7D8D}"/>
              </a:ext>
            </a:extLst>
          </p:cNvPr>
          <p:cNvCxnSpPr>
            <a:cxnSpLocks/>
            <a:endCxn id="22" idx="0"/>
          </p:cNvCxnSpPr>
          <p:nvPr/>
        </p:nvCxnSpPr>
        <p:spPr>
          <a:xfrm>
            <a:off x="8812350" y="2244393"/>
            <a:ext cx="994451" cy="92830"/>
          </a:xfrm>
          <a:prstGeom prst="bentConnector2">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3F22D843-D4D1-B751-0868-70923017F0BB}"/>
              </a:ext>
            </a:extLst>
          </p:cNvPr>
          <p:cNvSpPr txBox="1"/>
          <p:nvPr/>
        </p:nvSpPr>
        <p:spPr>
          <a:xfrm>
            <a:off x="9242958" y="5128214"/>
            <a:ext cx="1242975" cy="579623"/>
          </a:xfrm>
          <a:prstGeom prst="rect">
            <a:avLst/>
          </a:prstGeom>
          <a:noFill/>
          <a:ln>
            <a:noFill/>
          </a:ln>
        </p:spPr>
        <p:txBody>
          <a:bodyPr vert="horz" wrap="square" lIns="91440" tIns="45720" rIns="91440" bIns="45720" rtlCol="0" anchor="ctr">
            <a:noAutofit/>
          </a:bodyPr>
          <a:lstStyle/>
          <a:p>
            <a:pPr defTabSz="685766"/>
            <a:r>
              <a:rPr lang="en-US" b="1">
                <a:latin typeface="Palatino Linotype"/>
              </a:rPr>
              <a:t>Scan Card</a:t>
            </a:r>
            <a:endParaRPr lang="en-US">
              <a:latin typeface="Palatino Linotype"/>
            </a:endParaRPr>
          </a:p>
        </p:txBody>
      </p:sp>
    </p:spTree>
    <p:extLst>
      <p:ext uri="{BB962C8B-B14F-4D97-AF65-F5344CB8AC3E}">
        <p14:creationId xmlns:p14="http://schemas.microsoft.com/office/powerpoint/2010/main" val="5546249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phone&#10;&#10;Description automatically generated">
            <a:extLst>
              <a:ext uri="{FF2B5EF4-FFF2-40B4-BE49-F238E27FC236}">
                <a16:creationId xmlns:a16="http://schemas.microsoft.com/office/drawing/2014/main" id="{3AC379C1-43AF-8AF8-32E4-249D1F5C9131}"/>
              </a:ext>
            </a:extLst>
          </p:cNvPr>
          <p:cNvPicPr>
            <a:picLocks noChangeAspect="1"/>
          </p:cNvPicPr>
          <p:nvPr/>
        </p:nvPicPr>
        <p:blipFill rotWithShape="1">
          <a:blip r:embed="rId3">
            <a:extLst>
              <a:ext uri="{28A0092B-C50C-407E-A947-70E740481C1C}">
                <a14:useLocalDpi xmlns:a14="http://schemas.microsoft.com/office/drawing/2010/main" val="0"/>
              </a:ext>
            </a:extLst>
          </a:blip>
          <a:srcRect t="5582" b="5511"/>
          <a:stretch/>
        </p:blipFill>
        <p:spPr bwMode="auto">
          <a:xfrm>
            <a:off x="7948473" y="1677185"/>
            <a:ext cx="1433830" cy="2934970"/>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descr="Image">
            <a:extLst>
              <a:ext uri="{FF2B5EF4-FFF2-40B4-BE49-F238E27FC236}">
                <a16:creationId xmlns:a16="http://schemas.microsoft.com/office/drawing/2014/main" id="{1CD23EA6-03A0-F229-71B6-3AE3310AEB25}"/>
              </a:ext>
            </a:extLst>
          </p:cNvPr>
          <p:cNvPicPr>
            <a:picLocks noChangeAspect="1"/>
          </p:cNvPicPr>
          <p:nvPr/>
        </p:nvPicPr>
        <p:blipFill rotWithShape="1">
          <a:blip r:embed="rId4">
            <a:extLst>
              <a:ext uri="{28A0092B-C50C-407E-A947-70E740481C1C}">
                <a14:useLocalDpi xmlns:a14="http://schemas.microsoft.com/office/drawing/2010/main" val="0"/>
              </a:ext>
            </a:extLst>
          </a:blip>
          <a:srcRect t="4200" b="7598"/>
          <a:stretch/>
        </p:blipFill>
        <p:spPr bwMode="auto">
          <a:xfrm>
            <a:off x="2111078" y="1677185"/>
            <a:ext cx="1536065" cy="2934970"/>
          </a:xfrm>
          <a:prstGeom prst="rect">
            <a:avLst/>
          </a:prstGeom>
          <a:noFill/>
          <a:ln>
            <a:solidFill>
              <a:schemeClr val="tx1"/>
            </a:solid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defTabSz="685766"/>
            <a:fld id="{F8C12AA3-6E81-C746-8BB2-6661939CBDDC}" type="slidenum">
              <a:rPr lang="en-US">
                <a:solidFill>
                  <a:srgbClr val="000000"/>
                </a:solidFill>
              </a:rPr>
              <a:pPr defTabSz="685766"/>
              <a:t>13</a:t>
            </a:fld>
            <a:endParaRPr lang="en-US">
              <a:solidFill>
                <a:srgbClr val="000000"/>
              </a:solidFill>
            </a:endParaRPr>
          </a:p>
        </p:txBody>
      </p:sp>
      <p:sp>
        <p:nvSpPr>
          <p:cNvPr id="4" name="Title 3"/>
          <p:cNvSpPr>
            <a:spLocks noGrp="1"/>
          </p:cNvSpPr>
          <p:nvPr>
            <p:ph type="title" idx="4294967295"/>
          </p:nvPr>
        </p:nvSpPr>
        <p:spPr>
          <a:xfrm>
            <a:off x="2010105" y="500720"/>
            <a:ext cx="8245475" cy="715962"/>
          </a:xfrm>
        </p:spPr>
        <p:txBody>
          <a:bodyPr>
            <a:normAutofit/>
          </a:bodyPr>
          <a:lstStyle/>
          <a:p>
            <a:r>
              <a:rPr lang="en-US" sz="2400">
                <a:latin typeface="+mn-lt"/>
              </a:rPr>
              <a:t>Mobile App-Viewing Orders</a:t>
            </a:r>
          </a:p>
        </p:txBody>
      </p:sp>
      <p:sp>
        <p:nvSpPr>
          <p:cNvPr id="9" name="Chevron 8"/>
          <p:cNvSpPr/>
          <p:nvPr/>
        </p:nvSpPr>
        <p:spPr>
          <a:xfrm>
            <a:off x="3903256" y="3144669"/>
            <a:ext cx="516890" cy="792480"/>
          </a:xfrm>
          <a:prstGeom prst="chevr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66"/>
            <a:endParaRPr lang="en-US" sz="1050">
              <a:solidFill>
                <a:srgbClr val="000000"/>
              </a:solidFill>
              <a:latin typeface="Palatino Linotype"/>
            </a:endParaRPr>
          </a:p>
        </p:txBody>
      </p:sp>
      <p:sp>
        <p:nvSpPr>
          <p:cNvPr id="8" name="TextBox 7">
            <a:extLst>
              <a:ext uri="{FF2B5EF4-FFF2-40B4-BE49-F238E27FC236}">
                <a16:creationId xmlns:a16="http://schemas.microsoft.com/office/drawing/2014/main" id="{11673BD6-00A5-987A-62E7-6BF9836E196C}"/>
              </a:ext>
            </a:extLst>
          </p:cNvPr>
          <p:cNvSpPr txBox="1"/>
          <p:nvPr/>
        </p:nvSpPr>
        <p:spPr>
          <a:xfrm>
            <a:off x="1934327" y="4799713"/>
            <a:ext cx="1889566" cy="803708"/>
          </a:xfrm>
          <a:prstGeom prst="rect">
            <a:avLst/>
          </a:prstGeom>
          <a:noFill/>
          <a:ln>
            <a:noFill/>
          </a:ln>
        </p:spPr>
        <p:txBody>
          <a:bodyPr vert="horz" wrap="square" lIns="91440" tIns="45720" rIns="91440" bIns="45720" rtlCol="0" anchor="ctr">
            <a:noAutofit/>
          </a:bodyPr>
          <a:lstStyle/>
          <a:p>
            <a:pPr defTabSz="685766"/>
            <a:r>
              <a:rPr lang="en-US" sz="1200">
                <a:latin typeface="Palatino Linotype"/>
              </a:rPr>
              <a:t>Click the green arrow in the section of orders you want to see more details.</a:t>
            </a:r>
          </a:p>
        </p:txBody>
      </p:sp>
      <p:sp>
        <p:nvSpPr>
          <p:cNvPr id="11" name="TextBox 10">
            <a:extLst>
              <a:ext uri="{FF2B5EF4-FFF2-40B4-BE49-F238E27FC236}">
                <a16:creationId xmlns:a16="http://schemas.microsoft.com/office/drawing/2014/main" id="{57A0F660-4A99-ECEF-3F61-1136C53F331C}"/>
              </a:ext>
            </a:extLst>
          </p:cNvPr>
          <p:cNvSpPr txBox="1"/>
          <p:nvPr/>
        </p:nvSpPr>
        <p:spPr>
          <a:xfrm>
            <a:off x="5000232" y="4799713"/>
            <a:ext cx="5009228" cy="715962"/>
          </a:xfrm>
          <a:prstGeom prst="rect">
            <a:avLst/>
          </a:prstGeom>
          <a:noFill/>
          <a:ln>
            <a:noFill/>
          </a:ln>
        </p:spPr>
        <p:txBody>
          <a:bodyPr vert="horz" wrap="square" lIns="91440" tIns="45720" rIns="91440" bIns="45720" rtlCol="0" anchor="ctr">
            <a:noAutofit/>
          </a:bodyPr>
          <a:lstStyle/>
          <a:p>
            <a:pPr defTabSz="685766"/>
            <a:r>
              <a:rPr lang="en-US" sz="1200">
                <a:latin typeface="Palatino Linotype"/>
              </a:rPr>
              <a:t>Details about that customer’s order including address, packages purchased, order status, and more.</a:t>
            </a:r>
          </a:p>
        </p:txBody>
      </p:sp>
      <p:sp>
        <p:nvSpPr>
          <p:cNvPr id="13" name="Rectangle 12">
            <a:extLst>
              <a:ext uri="{FF2B5EF4-FFF2-40B4-BE49-F238E27FC236}">
                <a16:creationId xmlns:a16="http://schemas.microsoft.com/office/drawing/2014/main" id="{D127FBC7-F4F8-F205-C1F4-B5AE61052A20}"/>
              </a:ext>
            </a:extLst>
          </p:cNvPr>
          <p:cNvSpPr/>
          <p:nvPr/>
        </p:nvSpPr>
        <p:spPr>
          <a:xfrm>
            <a:off x="3085228" y="2215272"/>
            <a:ext cx="485286" cy="2413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050">
              <a:solidFill>
                <a:srgbClr val="FEFFFF"/>
              </a:solidFill>
              <a:latin typeface="Palatino Linotype"/>
            </a:endParaRPr>
          </a:p>
        </p:txBody>
      </p:sp>
      <p:pic>
        <p:nvPicPr>
          <p:cNvPr id="18" name="Picture 17" descr="Image">
            <a:extLst>
              <a:ext uri="{FF2B5EF4-FFF2-40B4-BE49-F238E27FC236}">
                <a16:creationId xmlns:a16="http://schemas.microsoft.com/office/drawing/2014/main" id="{F2EE4349-EA08-2473-6177-295E64482BBA}"/>
              </a:ext>
            </a:extLst>
          </p:cNvPr>
          <p:cNvPicPr>
            <a:picLocks noChangeAspect="1"/>
          </p:cNvPicPr>
          <p:nvPr/>
        </p:nvPicPr>
        <p:blipFill rotWithShape="1">
          <a:blip r:embed="rId5">
            <a:extLst>
              <a:ext uri="{28A0092B-C50C-407E-A947-70E740481C1C}">
                <a14:useLocalDpi xmlns:a14="http://schemas.microsoft.com/office/drawing/2010/main" val="0"/>
              </a:ext>
            </a:extLst>
          </a:blip>
          <a:srcRect t="4723" b="5725"/>
          <a:stretch/>
        </p:blipFill>
        <p:spPr bwMode="auto">
          <a:xfrm>
            <a:off x="4890136" y="1677185"/>
            <a:ext cx="1513205" cy="2934970"/>
          </a:xfrm>
          <a:prstGeom prst="rect">
            <a:avLst/>
          </a:prstGeom>
          <a:noFill/>
          <a:ln>
            <a:solidFill>
              <a:schemeClr val="tx1"/>
            </a:solidFill>
          </a:ln>
          <a:extLst>
            <a:ext uri="{53640926-AAD7-44D8-BBD7-CCE9431645EC}">
              <a14:shadowObscured xmlns:a14="http://schemas.microsoft.com/office/drawing/2010/main"/>
            </a:ext>
          </a:extLst>
        </p:spPr>
      </p:pic>
      <p:grpSp>
        <p:nvGrpSpPr>
          <p:cNvPr id="20" name="Group 19">
            <a:extLst>
              <a:ext uri="{FF2B5EF4-FFF2-40B4-BE49-F238E27FC236}">
                <a16:creationId xmlns:a16="http://schemas.microsoft.com/office/drawing/2014/main" id="{5574C886-3614-3813-885E-9320BFBA695D}"/>
              </a:ext>
            </a:extLst>
          </p:cNvPr>
          <p:cNvGrpSpPr/>
          <p:nvPr/>
        </p:nvGrpSpPr>
        <p:grpSpPr>
          <a:xfrm>
            <a:off x="9210513" y="2547566"/>
            <a:ext cx="1349538" cy="252065"/>
            <a:chOff x="2199" y="165050"/>
            <a:chExt cx="991626" cy="147239"/>
          </a:xfrm>
        </p:grpSpPr>
        <p:sp>
          <p:nvSpPr>
            <p:cNvPr id="21" name="Down Arrow 25">
              <a:extLst>
                <a:ext uri="{FF2B5EF4-FFF2-40B4-BE49-F238E27FC236}">
                  <a16:creationId xmlns:a16="http://schemas.microsoft.com/office/drawing/2014/main" id="{DBE44995-A2D2-240F-C21B-46763E1D718E}"/>
                </a:ext>
              </a:extLst>
            </p:cNvPr>
            <p:cNvSpPr/>
            <p:nvPr/>
          </p:nvSpPr>
          <p:spPr>
            <a:xfrm rot="5400000">
              <a:off x="124027" y="74449"/>
              <a:ext cx="96084" cy="339739"/>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685766"/>
              <a:endParaRPr lang="en-US" sz="1050">
                <a:solidFill>
                  <a:srgbClr val="FEFFFF"/>
                </a:solidFill>
                <a:latin typeface="Palatino Linotype"/>
              </a:endParaRPr>
            </a:p>
          </p:txBody>
        </p:sp>
        <p:sp>
          <p:nvSpPr>
            <p:cNvPr id="22" name="Rectangle 21">
              <a:extLst>
                <a:ext uri="{FF2B5EF4-FFF2-40B4-BE49-F238E27FC236}">
                  <a16:creationId xmlns:a16="http://schemas.microsoft.com/office/drawing/2014/main" id="{29F72FA1-6BEC-10E0-8AB8-2D78A5A034F6}"/>
                </a:ext>
              </a:extLst>
            </p:cNvPr>
            <p:cNvSpPr/>
            <p:nvPr/>
          </p:nvSpPr>
          <p:spPr>
            <a:xfrm>
              <a:off x="272896" y="165050"/>
              <a:ext cx="720929" cy="147239"/>
            </a:xfrm>
            <a:prstGeom prst="rect">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766"/>
              <a:r>
                <a:rPr lang="en-US" sz="1100">
                  <a:latin typeface="Palatino Linotype"/>
                  <a:ea typeface="MS Mincho" panose="02020609040205080304" pitchFamily="49" charset="-128"/>
                  <a:cs typeface="Arial" panose="020B0604020202020204" pitchFamily="34" charset="0"/>
                </a:rPr>
                <a:t>Order Status</a:t>
              </a:r>
            </a:p>
          </p:txBody>
        </p:sp>
      </p:grpSp>
      <p:grpSp>
        <p:nvGrpSpPr>
          <p:cNvPr id="23" name="Group 22">
            <a:extLst>
              <a:ext uri="{FF2B5EF4-FFF2-40B4-BE49-F238E27FC236}">
                <a16:creationId xmlns:a16="http://schemas.microsoft.com/office/drawing/2014/main" id="{038F4E4A-827F-90E6-8125-F7D6D3B4A3AB}"/>
              </a:ext>
            </a:extLst>
          </p:cNvPr>
          <p:cNvGrpSpPr/>
          <p:nvPr/>
        </p:nvGrpSpPr>
        <p:grpSpPr>
          <a:xfrm>
            <a:off x="6296796" y="3777546"/>
            <a:ext cx="1455069" cy="319209"/>
            <a:chOff x="2199" y="150370"/>
            <a:chExt cx="1069169" cy="186460"/>
          </a:xfrm>
        </p:grpSpPr>
        <p:sp>
          <p:nvSpPr>
            <p:cNvPr id="24" name="Down Arrow 25">
              <a:extLst>
                <a:ext uri="{FF2B5EF4-FFF2-40B4-BE49-F238E27FC236}">
                  <a16:creationId xmlns:a16="http://schemas.microsoft.com/office/drawing/2014/main" id="{69E61306-E034-4B87-2D41-C4466D454DA0}"/>
                </a:ext>
              </a:extLst>
            </p:cNvPr>
            <p:cNvSpPr/>
            <p:nvPr/>
          </p:nvSpPr>
          <p:spPr>
            <a:xfrm rot="5400000">
              <a:off x="124027" y="74449"/>
              <a:ext cx="96084" cy="339739"/>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685766"/>
              <a:endParaRPr lang="en-US" sz="1050">
                <a:solidFill>
                  <a:srgbClr val="FEFFFF"/>
                </a:solidFill>
                <a:latin typeface="Palatino Linotype"/>
              </a:endParaRPr>
            </a:p>
          </p:txBody>
        </p:sp>
        <p:sp>
          <p:nvSpPr>
            <p:cNvPr id="25" name="Rectangle 24">
              <a:extLst>
                <a:ext uri="{FF2B5EF4-FFF2-40B4-BE49-F238E27FC236}">
                  <a16:creationId xmlns:a16="http://schemas.microsoft.com/office/drawing/2014/main" id="{CAF2E3FA-764F-3A81-BE72-278831FD755C}"/>
                </a:ext>
              </a:extLst>
            </p:cNvPr>
            <p:cNvSpPr/>
            <p:nvPr/>
          </p:nvSpPr>
          <p:spPr>
            <a:xfrm>
              <a:off x="230178" y="150370"/>
              <a:ext cx="841190" cy="186460"/>
            </a:xfrm>
            <a:prstGeom prst="rect">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766"/>
              <a:r>
                <a:rPr lang="en-US" sz="1100">
                  <a:latin typeface="Palatino Linotype"/>
                  <a:ea typeface="MS Mincho" panose="02020609040205080304" pitchFamily="49" charset="-128"/>
                  <a:cs typeface="Arial" panose="020B0604020202020204" pitchFamily="34" charset="0"/>
                </a:rPr>
                <a:t>Approve/ Decline Order</a:t>
              </a:r>
            </a:p>
          </p:txBody>
        </p:sp>
      </p:grpSp>
    </p:spTree>
    <p:extLst>
      <p:ext uri="{BB962C8B-B14F-4D97-AF65-F5344CB8AC3E}">
        <p14:creationId xmlns:p14="http://schemas.microsoft.com/office/powerpoint/2010/main" val="1066096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940B-AAC6-4F58-B270-A2F8A2F9128F}"/>
              </a:ext>
            </a:extLst>
          </p:cNvPr>
          <p:cNvSpPr>
            <a:spLocks noGrp="1"/>
          </p:cNvSpPr>
          <p:nvPr>
            <p:ph type="title"/>
          </p:nvPr>
        </p:nvSpPr>
        <p:spPr/>
        <p:txBody>
          <a:bodyPr/>
          <a:lstStyle/>
          <a:p>
            <a:r>
              <a:rPr lang="en-US">
                <a:latin typeface="Arial Rounded MT Bold" panose="020F0704030504030204" pitchFamily="34" charset="0"/>
              </a:rPr>
              <a:t>DC24 Cloud = Digital Cookie</a:t>
            </a:r>
          </a:p>
        </p:txBody>
      </p:sp>
      <p:sp>
        <p:nvSpPr>
          <p:cNvPr id="4" name="Slide Number Placeholder 3">
            <a:extLst>
              <a:ext uri="{FF2B5EF4-FFF2-40B4-BE49-F238E27FC236}">
                <a16:creationId xmlns:a16="http://schemas.microsoft.com/office/drawing/2014/main" id="{C9CA2BE8-DFC8-4DD2-95CF-C835066FD836}"/>
              </a:ext>
            </a:extLst>
          </p:cNvPr>
          <p:cNvSpPr>
            <a:spLocks noGrp="1"/>
          </p:cNvSpPr>
          <p:nvPr>
            <p:ph type="sldNum" sz="quarter" idx="12"/>
          </p:nvPr>
        </p:nvSpPr>
        <p:spPr/>
        <p:txBody>
          <a:bodyPr/>
          <a:lstStyle/>
          <a:p>
            <a:pPr defTabSz="914378"/>
            <a:fld id="{189CB434-591C-46E0-AC43-29A15677F0BE}" type="slidenum">
              <a:rPr lang="en-US" smtClean="0"/>
              <a:pPr defTabSz="914378"/>
              <a:t>2</a:t>
            </a:fld>
            <a:endParaRPr lang="en-US"/>
          </a:p>
        </p:txBody>
      </p:sp>
      <p:pic>
        <p:nvPicPr>
          <p:cNvPr id="5" name="Content Placeholder 4">
            <a:extLst>
              <a:ext uri="{FF2B5EF4-FFF2-40B4-BE49-F238E27FC236}">
                <a16:creationId xmlns:a16="http://schemas.microsoft.com/office/drawing/2014/main" id="{D6D0F1D4-0A2C-93DB-4012-71D97FF84A69}"/>
              </a:ext>
            </a:extLst>
          </p:cNvPr>
          <p:cNvPicPr>
            <a:picLocks noGrp="1" noChangeAspect="1"/>
          </p:cNvPicPr>
          <p:nvPr>
            <p:ph idx="1"/>
          </p:nvPr>
        </p:nvPicPr>
        <p:blipFill>
          <a:blip r:embed="rId3"/>
          <a:stretch>
            <a:fillRect/>
          </a:stretch>
        </p:blipFill>
        <p:spPr>
          <a:xfrm>
            <a:off x="2438401" y="879596"/>
            <a:ext cx="7472733" cy="5591055"/>
          </a:xfrm>
        </p:spPr>
      </p:pic>
    </p:spTree>
    <p:extLst>
      <p:ext uri="{BB962C8B-B14F-4D97-AF65-F5344CB8AC3E}">
        <p14:creationId xmlns:p14="http://schemas.microsoft.com/office/powerpoint/2010/main" val="33369936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53E7D8-C4E9-F84E-0B6A-CA323994E77B}"/>
              </a:ext>
            </a:extLst>
          </p:cNvPr>
          <p:cNvSpPr>
            <a:spLocks noGrp="1"/>
          </p:cNvSpPr>
          <p:nvPr>
            <p:ph type="sldNum" sz="quarter" idx="12"/>
          </p:nvPr>
        </p:nvSpPr>
        <p:spPr/>
        <p:txBody>
          <a:bodyPr/>
          <a:lstStyle/>
          <a:p>
            <a:fld id="{7691CCDB-B024-8747-B233-CAD1CBC7A901}" type="slidenum">
              <a:rPr lang="en-US" smtClean="0"/>
              <a:pPr/>
              <a:t>3</a:t>
            </a:fld>
            <a:endParaRPr lang="en-US"/>
          </a:p>
        </p:txBody>
      </p:sp>
      <p:sp>
        <p:nvSpPr>
          <p:cNvPr id="4" name="Footer Placeholder 3">
            <a:extLst>
              <a:ext uri="{FF2B5EF4-FFF2-40B4-BE49-F238E27FC236}">
                <a16:creationId xmlns:a16="http://schemas.microsoft.com/office/drawing/2014/main" id="{62099D92-A80C-0ADB-16EB-EED616D8A842}"/>
              </a:ext>
            </a:extLst>
          </p:cNvPr>
          <p:cNvSpPr>
            <a:spLocks noGrp="1"/>
          </p:cNvSpPr>
          <p:nvPr>
            <p:ph type="ftr" sz="quarter" idx="3"/>
          </p:nvPr>
        </p:nvSpPr>
        <p:spPr/>
        <p:txBody>
          <a:bodyPr/>
          <a:lstStyle/>
          <a:p>
            <a:r>
              <a:rPr lang="en-US">
                <a:latin typeface="+mn-lt"/>
              </a:rPr>
              <a:t>©2021 Girl Scouts of the USA. All Rights Reserved.  Not for public distribution.</a:t>
            </a:r>
          </a:p>
        </p:txBody>
      </p:sp>
      <p:sp>
        <p:nvSpPr>
          <p:cNvPr id="5" name="Title 3">
            <a:extLst>
              <a:ext uri="{FF2B5EF4-FFF2-40B4-BE49-F238E27FC236}">
                <a16:creationId xmlns:a16="http://schemas.microsoft.com/office/drawing/2014/main" id="{4A6226FE-4E23-507C-2F43-255DB63EC143}"/>
              </a:ext>
            </a:extLst>
          </p:cNvPr>
          <p:cNvSpPr txBox="1">
            <a:spLocks/>
          </p:cNvSpPr>
          <p:nvPr/>
        </p:nvSpPr>
        <p:spPr>
          <a:xfrm>
            <a:off x="1524002" y="1052513"/>
            <a:ext cx="8245475" cy="715962"/>
          </a:xfrm>
          <a:prstGeom prst="rect">
            <a:avLst/>
          </a:prstGeom>
        </p:spPr>
        <p:txBody>
          <a:bodyPr vert="horz" lIns="91440" tIns="45720" rIns="91440" bIns="45720" rtlCol="0" anchor="t">
            <a:noAutofit/>
          </a:bodyPr>
          <a:lstStyle>
            <a:lvl1pPr algn="l" defTabSz="685783" rtl="0" eaLnBrk="1" latinLnBrk="0" hangingPunct="1">
              <a:lnSpc>
                <a:spcPct val="90000"/>
              </a:lnSpc>
              <a:spcBef>
                <a:spcPct val="0"/>
              </a:spcBef>
              <a:buNone/>
              <a:defRPr sz="1725" b="0" i="0" kern="1200">
                <a:solidFill>
                  <a:schemeClr val="tx1"/>
                </a:solidFill>
                <a:latin typeface="+mj-lt"/>
                <a:ea typeface="+mj-ea"/>
                <a:cs typeface="+mj-cs"/>
              </a:defRPr>
            </a:lvl1pPr>
          </a:lstStyle>
          <a:p>
            <a:r>
              <a:rPr lang="en-US" sz="1800" b="1"/>
              <a:t>Step 2-Setup Your Site</a:t>
            </a:r>
          </a:p>
        </p:txBody>
      </p:sp>
      <p:grpSp>
        <p:nvGrpSpPr>
          <p:cNvPr id="10" name="Group 9">
            <a:extLst>
              <a:ext uri="{FF2B5EF4-FFF2-40B4-BE49-F238E27FC236}">
                <a16:creationId xmlns:a16="http://schemas.microsoft.com/office/drawing/2014/main" id="{2749F566-8385-CEE4-F6EC-2FBAC7835591}"/>
              </a:ext>
            </a:extLst>
          </p:cNvPr>
          <p:cNvGrpSpPr/>
          <p:nvPr/>
        </p:nvGrpSpPr>
        <p:grpSpPr>
          <a:xfrm>
            <a:off x="4425829" y="1410494"/>
            <a:ext cx="4261104" cy="3930290"/>
            <a:chOff x="2901829" y="181951"/>
            <a:chExt cx="4261104" cy="3930290"/>
          </a:xfrm>
        </p:grpSpPr>
        <p:pic>
          <p:nvPicPr>
            <p:cNvPr id="9" name="Picture 8">
              <a:extLst>
                <a:ext uri="{FF2B5EF4-FFF2-40B4-BE49-F238E27FC236}">
                  <a16:creationId xmlns:a16="http://schemas.microsoft.com/office/drawing/2014/main" id="{6EF5A96C-29DC-635E-4537-4D3AB6A7D9C6}"/>
                </a:ext>
              </a:extLst>
            </p:cNvPr>
            <p:cNvPicPr>
              <a:picLocks noChangeAspect="1"/>
            </p:cNvPicPr>
            <p:nvPr/>
          </p:nvPicPr>
          <p:blipFill>
            <a:blip r:embed="rId3"/>
            <a:stretch>
              <a:fillRect/>
            </a:stretch>
          </p:blipFill>
          <p:spPr>
            <a:xfrm>
              <a:off x="2901829" y="972240"/>
              <a:ext cx="4261104" cy="3140001"/>
            </a:xfrm>
            <a:prstGeom prst="rect">
              <a:avLst/>
            </a:prstGeom>
          </p:spPr>
        </p:pic>
        <p:grpSp>
          <p:nvGrpSpPr>
            <p:cNvPr id="8" name="Group 7">
              <a:extLst>
                <a:ext uri="{FF2B5EF4-FFF2-40B4-BE49-F238E27FC236}">
                  <a16:creationId xmlns:a16="http://schemas.microsoft.com/office/drawing/2014/main" id="{520BFE80-8EBA-8CBE-F798-DE6660184472}"/>
                </a:ext>
              </a:extLst>
            </p:cNvPr>
            <p:cNvGrpSpPr/>
            <p:nvPr/>
          </p:nvGrpSpPr>
          <p:grpSpPr>
            <a:xfrm>
              <a:off x="2901829" y="181951"/>
              <a:ext cx="4261104" cy="3471208"/>
              <a:chOff x="3623229" y="195263"/>
              <a:chExt cx="4261104" cy="3471208"/>
            </a:xfrm>
          </p:grpSpPr>
          <p:pic>
            <p:nvPicPr>
              <p:cNvPr id="7" name="Picture 6">
                <a:extLst>
                  <a:ext uri="{FF2B5EF4-FFF2-40B4-BE49-F238E27FC236}">
                    <a16:creationId xmlns:a16="http://schemas.microsoft.com/office/drawing/2014/main" id="{E219870D-E2AD-8236-9C25-AFECB4D05CB9}"/>
                  </a:ext>
                </a:extLst>
              </p:cNvPr>
              <p:cNvPicPr>
                <a:picLocks noChangeAspect="1"/>
              </p:cNvPicPr>
              <p:nvPr/>
            </p:nvPicPr>
            <p:blipFill>
              <a:blip r:embed="rId4"/>
              <a:stretch>
                <a:fillRect/>
              </a:stretch>
            </p:blipFill>
            <p:spPr>
              <a:xfrm>
                <a:off x="3623229" y="195263"/>
                <a:ext cx="4261104" cy="704315"/>
              </a:xfrm>
              <a:prstGeom prst="rect">
                <a:avLst/>
              </a:prstGeom>
              <a:ln>
                <a:solidFill>
                  <a:schemeClr val="tx1"/>
                </a:solidFill>
              </a:ln>
            </p:spPr>
          </p:pic>
          <p:grpSp>
            <p:nvGrpSpPr>
              <p:cNvPr id="17" name="Group 16">
                <a:extLst>
                  <a:ext uri="{FF2B5EF4-FFF2-40B4-BE49-F238E27FC236}">
                    <a16:creationId xmlns:a16="http://schemas.microsoft.com/office/drawing/2014/main" id="{5048CF3A-CA92-FCF4-C29F-7966AFC214EA}"/>
                  </a:ext>
                </a:extLst>
              </p:cNvPr>
              <p:cNvGrpSpPr/>
              <p:nvPr/>
            </p:nvGrpSpPr>
            <p:grpSpPr>
              <a:xfrm>
                <a:off x="4050133" y="276038"/>
                <a:ext cx="1611892" cy="3390433"/>
                <a:chOff x="71049" y="61248"/>
                <a:chExt cx="877365" cy="1745053"/>
              </a:xfrm>
            </p:grpSpPr>
            <p:sp>
              <p:nvSpPr>
                <p:cNvPr id="19" name="Rectangle 18">
                  <a:extLst>
                    <a:ext uri="{FF2B5EF4-FFF2-40B4-BE49-F238E27FC236}">
                      <a16:creationId xmlns:a16="http://schemas.microsoft.com/office/drawing/2014/main" id="{C64F01C3-39E0-4FB0-CF0E-2B111AA4E4CE}"/>
                    </a:ext>
                  </a:extLst>
                </p:cNvPr>
                <p:cNvSpPr/>
                <p:nvPr/>
              </p:nvSpPr>
              <p:spPr>
                <a:xfrm>
                  <a:off x="716406" y="267513"/>
                  <a:ext cx="232008" cy="88148"/>
                </a:xfrm>
                <a:prstGeom prst="rect">
                  <a:avLst/>
                </a:prstGeom>
                <a:noFill/>
                <a:ln w="3175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5EEB09F3-4B55-DF48-09CC-044A6012A0F9}"/>
                    </a:ext>
                  </a:extLst>
                </p:cNvPr>
                <p:cNvSpPr/>
                <p:nvPr/>
              </p:nvSpPr>
              <p:spPr>
                <a:xfrm>
                  <a:off x="71049" y="1675098"/>
                  <a:ext cx="841386" cy="131203"/>
                </a:xfrm>
                <a:prstGeom prst="rect">
                  <a:avLst/>
                </a:prstGeom>
                <a:noFill/>
                <a:ln w="31750" cap="flat" cmpd="sng" algn="ctr">
                  <a:solidFill>
                    <a:srgbClr val="FFC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Arrow: Down 20">
                  <a:extLst>
                    <a:ext uri="{FF2B5EF4-FFF2-40B4-BE49-F238E27FC236}">
                      <a16:creationId xmlns:a16="http://schemas.microsoft.com/office/drawing/2014/main" id="{F908633D-9EFE-F565-EFE2-7263234FC960}"/>
                    </a:ext>
                  </a:extLst>
                </p:cNvPr>
                <p:cNvSpPr/>
                <p:nvPr/>
              </p:nvSpPr>
              <p:spPr>
                <a:xfrm>
                  <a:off x="737845" y="61248"/>
                  <a:ext cx="204281" cy="216062"/>
                </a:xfrm>
                <a:prstGeom prst="downArrow">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
        <p:nvSpPr>
          <p:cNvPr id="3" name="TextBox 2">
            <a:extLst>
              <a:ext uri="{FF2B5EF4-FFF2-40B4-BE49-F238E27FC236}">
                <a16:creationId xmlns:a16="http://schemas.microsoft.com/office/drawing/2014/main" id="{182930DD-8DEE-16B0-D1CE-8315313AF162}"/>
              </a:ext>
            </a:extLst>
          </p:cNvPr>
          <p:cNvSpPr txBox="1"/>
          <p:nvPr/>
        </p:nvSpPr>
        <p:spPr>
          <a:xfrm>
            <a:off x="1838326" y="2857502"/>
            <a:ext cx="2076451" cy="2466975"/>
          </a:xfrm>
          <a:prstGeom prst="rect">
            <a:avLst/>
          </a:prstGeom>
          <a:noFill/>
          <a:ln>
            <a:noFill/>
          </a:ln>
        </p:spPr>
        <p:txBody>
          <a:bodyPr vert="horz" wrap="square" lIns="91440" tIns="45720" rIns="91440" bIns="45720" rtlCol="0" anchor="ctr">
            <a:noAutofit/>
          </a:bodyPr>
          <a:lstStyle/>
          <a:p>
            <a:r>
              <a:rPr lang="en-US" sz="1600">
                <a:ea typeface="MS Mincho" panose="02020609040205080304" pitchFamily="49" charset="-128"/>
                <a:cs typeface="Arial" panose="020B0604020202020204" pitchFamily="34" charset="0"/>
              </a:rPr>
              <a:t>To setup the Girl Scout’s cookie site, click on the “Set up your Digital Cookie site…” link in the My Cookie Site section, or the “Site Setup” link at the top.</a:t>
            </a:r>
            <a:endParaRPr lang="en-US"/>
          </a:p>
        </p:txBody>
      </p:sp>
      <p:grpSp>
        <p:nvGrpSpPr>
          <p:cNvPr id="12" name="Group 11">
            <a:extLst>
              <a:ext uri="{FF2B5EF4-FFF2-40B4-BE49-F238E27FC236}">
                <a16:creationId xmlns:a16="http://schemas.microsoft.com/office/drawing/2014/main" id="{AB741548-D120-B02A-A34F-8170D9C8F101}"/>
              </a:ext>
            </a:extLst>
          </p:cNvPr>
          <p:cNvGrpSpPr/>
          <p:nvPr/>
        </p:nvGrpSpPr>
        <p:grpSpPr>
          <a:xfrm>
            <a:off x="8562572" y="1517216"/>
            <a:ext cx="1736915" cy="970304"/>
            <a:chOff x="0" y="-14170"/>
            <a:chExt cx="870058" cy="747176"/>
          </a:xfrm>
        </p:grpSpPr>
        <p:sp>
          <p:nvSpPr>
            <p:cNvPr id="13" name="Down Arrow 56">
              <a:extLst>
                <a:ext uri="{FF2B5EF4-FFF2-40B4-BE49-F238E27FC236}">
                  <a16:creationId xmlns:a16="http://schemas.microsoft.com/office/drawing/2014/main" id="{7E4F174D-BDC8-9FE7-9ECC-9DE26513F5F0}"/>
                </a:ext>
              </a:extLst>
            </p:cNvPr>
            <p:cNvSpPr/>
            <p:nvPr/>
          </p:nvSpPr>
          <p:spPr>
            <a:xfrm rot="5400000">
              <a:off x="119006" y="45955"/>
              <a:ext cx="286511" cy="524524"/>
            </a:xfrm>
            <a:prstGeom prst="downArrow">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a:extLst>
                <a:ext uri="{FF2B5EF4-FFF2-40B4-BE49-F238E27FC236}">
                  <a16:creationId xmlns:a16="http://schemas.microsoft.com/office/drawing/2014/main" id="{9DEB5CBD-2F2A-D312-7343-36C344BC5D42}"/>
                </a:ext>
              </a:extLst>
            </p:cNvPr>
            <p:cNvSpPr/>
            <p:nvPr/>
          </p:nvSpPr>
          <p:spPr>
            <a:xfrm>
              <a:off x="239614" y="-14170"/>
              <a:ext cx="630444" cy="747176"/>
            </a:xfrm>
            <a:prstGeom prst="rect">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Have multiple Girl Scouts? Easily switch between each site here. </a:t>
              </a:r>
            </a:p>
          </p:txBody>
        </p:sp>
      </p:grpSp>
    </p:spTree>
    <p:extLst>
      <p:ext uri="{BB962C8B-B14F-4D97-AF65-F5344CB8AC3E}">
        <p14:creationId xmlns:p14="http://schemas.microsoft.com/office/powerpoint/2010/main" val="174671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defRPr/>
            </a:pPr>
            <a:fld id="{F8C12AA3-6E81-C746-8BB2-6661939CBDDC}" type="slidenum">
              <a:rPr lang="en-US" kern="1200">
                <a:latin typeface="+mn-lt"/>
                <a:ea typeface="+mn-ea"/>
                <a:cs typeface="+mn-cs"/>
              </a:rPr>
              <a:pPr defTabSz="457200">
                <a:defRPr/>
              </a:pPr>
              <a:t>4</a:t>
            </a:fld>
            <a:endParaRPr lang="en-US" kern="1200">
              <a:latin typeface="+mn-lt"/>
              <a:ea typeface="+mn-ea"/>
              <a:cs typeface="+mn-cs"/>
            </a:endParaRPr>
          </a:p>
        </p:txBody>
      </p:sp>
      <p:sp>
        <p:nvSpPr>
          <p:cNvPr id="4" name="Title 3"/>
          <p:cNvSpPr>
            <a:spLocks noGrp="1"/>
          </p:cNvSpPr>
          <p:nvPr>
            <p:ph type="title"/>
          </p:nvPr>
        </p:nvSpPr>
        <p:spPr/>
        <p:txBody>
          <a:bodyPr/>
          <a:lstStyle/>
          <a:p>
            <a:pPr marL="91440" indent="-457200"/>
            <a:r>
              <a:rPr lang="en-US">
                <a:latin typeface="+mn-lt"/>
              </a:rPr>
              <a:t>Goal Setting: Set My Sales Target</a:t>
            </a:r>
          </a:p>
        </p:txBody>
      </p:sp>
      <p:sp>
        <p:nvSpPr>
          <p:cNvPr id="2059" name="Text Placeholder 2058">
            <a:extLst>
              <a:ext uri="{FF2B5EF4-FFF2-40B4-BE49-F238E27FC236}">
                <a16:creationId xmlns:a16="http://schemas.microsoft.com/office/drawing/2014/main" id="{5AA02B25-CC03-DCC0-49C7-A622D67BE4AC}"/>
              </a:ext>
            </a:extLst>
          </p:cNvPr>
          <p:cNvSpPr>
            <a:spLocks noGrp="1"/>
          </p:cNvSpPr>
          <p:nvPr>
            <p:ph type="body" sz="quarter" idx="4294967295"/>
          </p:nvPr>
        </p:nvSpPr>
        <p:spPr>
          <a:xfrm>
            <a:off x="1524000" y="923927"/>
            <a:ext cx="4229100" cy="257175"/>
          </a:xfrm>
        </p:spPr>
        <p:txBody>
          <a:bodyPr>
            <a:noAutofit/>
          </a:bodyPr>
          <a:lstStyle/>
          <a:p>
            <a:r>
              <a:rPr lang="en-US" sz="1800">
                <a:solidFill>
                  <a:schemeClr val="bg1"/>
                </a:solidFill>
                <a:latin typeface="Girl Scout Text Book" panose="02020003000000000000" charset="0"/>
              </a:rPr>
              <a:t>Setup Your Site</a:t>
            </a:r>
          </a:p>
        </p:txBody>
      </p:sp>
      <p:pic>
        <p:nvPicPr>
          <p:cNvPr id="26" name="Picture 25" descr="Graphical user interface, text, application, email&#10;&#10;Description automatically generated">
            <a:extLst>
              <a:ext uri="{FF2B5EF4-FFF2-40B4-BE49-F238E27FC236}">
                <a16:creationId xmlns:a16="http://schemas.microsoft.com/office/drawing/2014/main" id="{2B39A02B-0B09-2E09-690B-9B38C7D31951}"/>
              </a:ext>
            </a:extLst>
          </p:cNvPr>
          <p:cNvPicPr>
            <a:picLocks noChangeAspect="1"/>
          </p:cNvPicPr>
          <p:nvPr/>
        </p:nvPicPr>
        <p:blipFill rotWithShape="1">
          <a:blip r:embed="rId3"/>
          <a:srcRect b="23768"/>
          <a:stretch/>
        </p:blipFill>
        <p:spPr bwMode="auto">
          <a:xfrm>
            <a:off x="4804821" y="488398"/>
            <a:ext cx="5460752" cy="3432473"/>
          </a:xfrm>
          <a:prstGeom prst="rect">
            <a:avLst/>
          </a:prstGeom>
          <a:ln>
            <a:noFill/>
          </a:ln>
          <a:extLst>
            <a:ext uri="{53640926-AAD7-44D8-BBD7-CCE9431645EC}">
              <a14:shadowObscured xmlns:a14="http://schemas.microsoft.com/office/drawing/2010/main"/>
            </a:ext>
          </a:extLst>
        </p:spPr>
      </p:pic>
      <p:grpSp>
        <p:nvGrpSpPr>
          <p:cNvPr id="30" name="Group 29">
            <a:extLst>
              <a:ext uri="{FF2B5EF4-FFF2-40B4-BE49-F238E27FC236}">
                <a16:creationId xmlns:a16="http://schemas.microsoft.com/office/drawing/2014/main" id="{19999F42-5E93-7285-DF3C-776A17AB980F}"/>
              </a:ext>
            </a:extLst>
          </p:cNvPr>
          <p:cNvGrpSpPr/>
          <p:nvPr/>
        </p:nvGrpSpPr>
        <p:grpSpPr>
          <a:xfrm>
            <a:off x="4653404" y="1372592"/>
            <a:ext cx="658495" cy="273050"/>
            <a:chOff x="4281011" y="2431097"/>
            <a:chExt cx="658495" cy="273050"/>
          </a:xfrm>
        </p:grpSpPr>
        <p:sp>
          <p:nvSpPr>
            <p:cNvPr id="28" name="Rectangle 27">
              <a:extLst>
                <a:ext uri="{FF2B5EF4-FFF2-40B4-BE49-F238E27FC236}">
                  <a16:creationId xmlns:a16="http://schemas.microsoft.com/office/drawing/2014/main" id="{EA3FBEE2-CBD1-7DE6-404E-714A78D6316E}"/>
                </a:ext>
              </a:extLst>
            </p:cNvPr>
            <p:cNvSpPr/>
            <p:nvPr/>
          </p:nvSpPr>
          <p:spPr>
            <a:xfrm>
              <a:off x="4281011" y="2431097"/>
              <a:ext cx="369570" cy="27305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1</a:t>
              </a:r>
              <a:endParaRPr lang="en-US" sz="1200">
                <a:ea typeface="MS Mincho" panose="02020609040205080304" pitchFamily="49" charset="-128"/>
                <a:cs typeface="Times New Roman" panose="02020603050405020304" pitchFamily="18" charset="0"/>
              </a:endParaRPr>
            </a:p>
          </p:txBody>
        </p:sp>
        <p:sp>
          <p:nvSpPr>
            <p:cNvPr id="29" name="Arrow: Down 28">
              <a:extLst>
                <a:ext uri="{FF2B5EF4-FFF2-40B4-BE49-F238E27FC236}">
                  <a16:creationId xmlns:a16="http://schemas.microsoft.com/office/drawing/2014/main" id="{A1C0E20F-8C11-82A1-A1FA-D8C5861AB5E8}"/>
                </a:ext>
              </a:extLst>
            </p:cNvPr>
            <p:cNvSpPr/>
            <p:nvPr/>
          </p:nvSpPr>
          <p:spPr>
            <a:xfrm rot="16200000">
              <a:off x="4725193" y="2426335"/>
              <a:ext cx="137795" cy="29083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49" name="Group 2048">
            <a:extLst>
              <a:ext uri="{FF2B5EF4-FFF2-40B4-BE49-F238E27FC236}">
                <a16:creationId xmlns:a16="http://schemas.microsoft.com/office/drawing/2014/main" id="{003A695B-4678-756E-344F-F7226D045A63}"/>
              </a:ext>
            </a:extLst>
          </p:cNvPr>
          <p:cNvGrpSpPr/>
          <p:nvPr/>
        </p:nvGrpSpPr>
        <p:grpSpPr>
          <a:xfrm>
            <a:off x="7824551" y="910469"/>
            <a:ext cx="369570" cy="371475"/>
            <a:chOff x="4387215" y="2386013"/>
            <a:chExt cx="369570" cy="371475"/>
          </a:xfrm>
        </p:grpSpPr>
        <p:sp>
          <p:nvSpPr>
            <p:cNvPr id="31" name="Arrow: Down 30">
              <a:extLst>
                <a:ext uri="{FF2B5EF4-FFF2-40B4-BE49-F238E27FC236}">
                  <a16:creationId xmlns:a16="http://schemas.microsoft.com/office/drawing/2014/main" id="{4ECD9E4F-8924-4968-D5B3-69A1B6A52047}"/>
                </a:ext>
              </a:extLst>
            </p:cNvPr>
            <p:cNvSpPr/>
            <p:nvPr/>
          </p:nvSpPr>
          <p:spPr>
            <a:xfrm>
              <a:off x="4525010" y="2466658"/>
              <a:ext cx="116840" cy="29083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48" name="Rectangle 2047">
              <a:extLst>
                <a:ext uri="{FF2B5EF4-FFF2-40B4-BE49-F238E27FC236}">
                  <a16:creationId xmlns:a16="http://schemas.microsoft.com/office/drawing/2014/main" id="{0708C291-79AE-8655-617B-838B65CC4D43}"/>
                </a:ext>
              </a:extLst>
            </p:cNvPr>
            <p:cNvSpPr/>
            <p:nvPr/>
          </p:nvSpPr>
          <p:spPr>
            <a:xfrm>
              <a:off x="4387215" y="2386013"/>
              <a:ext cx="369570" cy="29718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2</a:t>
              </a:r>
              <a:endParaRPr lang="en-US" sz="1200">
                <a:ea typeface="MS Mincho" panose="02020609040205080304" pitchFamily="49" charset="-128"/>
                <a:cs typeface="Times New Roman" panose="02020603050405020304" pitchFamily="18" charset="0"/>
              </a:endParaRPr>
            </a:p>
          </p:txBody>
        </p:sp>
      </p:grpSp>
      <p:grpSp>
        <p:nvGrpSpPr>
          <p:cNvPr id="2054" name="Group 2053">
            <a:extLst>
              <a:ext uri="{FF2B5EF4-FFF2-40B4-BE49-F238E27FC236}">
                <a16:creationId xmlns:a16="http://schemas.microsoft.com/office/drawing/2014/main" id="{AFA04E3E-40EA-AF63-8440-9B94E410AFC1}"/>
              </a:ext>
            </a:extLst>
          </p:cNvPr>
          <p:cNvGrpSpPr/>
          <p:nvPr/>
        </p:nvGrpSpPr>
        <p:grpSpPr>
          <a:xfrm>
            <a:off x="9251158" y="1907453"/>
            <a:ext cx="711200" cy="297180"/>
            <a:chOff x="4143693" y="2408873"/>
            <a:chExt cx="711200" cy="297180"/>
          </a:xfrm>
        </p:grpSpPr>
        <p:sp>
          <p:nvSpPr>
            <p:cNvPr id="2052" name="Rectangle 2051">
              <a:extLst>
                <a:ext uri="{FF2B5EF4-FFF2-40B4-BE49-F238E27FC236}">
                  <a16:creationId xmlns:a16="http://schemas.microsoft.com/office/drawing/2014/main" id="{C58FEEF7-105E-3F68-EEC3-0D0DF7350FFD}"/>
                </a:ext>
              </a:extLst>
            </p:cNvPr>
            <p:cNvSpPr/>
            <p:nvPr/>
          </p:nvSpPr>
          <p:spPr>
            <a:xfrm>
              <a:off x="4485323" y="2408873"/>
              <a:ext cx="369570" cy="29718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3</a:t>
              </a:r>
              <a:endParaRPr lang="en-US" sz="1200">
                <a:ea typeface="MS Mincho" panose="02020609040205080304" pitchFamily="49" charset="-128"/>
                <a:cs typeface="Times New Roman" panose="02020603050405020304" pitchFamily="18" charset="0"/>
              </a:endParaRPr>
            </a:p>
          </p:txBody>
        </p:sp>
        <p:sp>
          <p:nvSpPr>
            <p:cNvPr id="2053" name="Arrow: Down 2052">
              <a:extLst>
                <a:ext uri="{FF2B5EF4-FFF2-40B4-BE49-F238E27FC236}">
                  <a16:creationId xmlns:a16="http://schemas.microsoft.com/office/drawing/2014/main" id="{4F240B66-998E-3E57-C434-BABF39608F01}"/>
                </a:ext>
              </a:extLst>
            </p:cNvPr>
            <p:cNvSpPr/>
            <p:nvPr/>
          </p:nvSpPr>
          <p:spPr>
            <a:xfrm rot="5400000">
              <a:off x="4289108" y="2364423"/>
              <a:ext cx="123825" cy="414655"/>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57" name="Group 2056">
            <a:extLst>
              <a:ext uri="{FF2B5EF4-FFF2-40B4-BE49-F238E27FC236}">
                <a16:creationId xmlns:a16="http://schemas.microsoft.com/office/drawing/2014/main" id="{EC503B96-D7C4-1142-C1A8-D92DC97AEFC0}"/>
              </a:ext>
            </a:extLst>
          </p:cNvPr>
          <p:cNvGrpSpPr/>
          <p:nvPr/>
        </p:nvGrpSpPr>
        <p:grpSpPr>
          <a:xfrm>
            <a:off x="4436533" y="3014005"/>
            <a:ext cx="646430" cy="297180"/>
            <a:chOff x="4287044" y="2443004"/>
            <a:chExt cx="646430" cy="297180"/>
          </a:xfrm>
        </p:grpSpPr>
        <p:sp>
          <p:nvSpPr>
            <p:cNvPr id="2055" name="Rectangle 2054">
              <a:extLst>
                <a:ext uri="{FF2B5EF4-FFF2-40B4-BE49-F238E27FC236}">
                  <a16:creationId xmlns:a16="http://schemas.microsoft.com/office/drawing/2014/main" id="{168786C6-22F8-B241-59DA-B828CDF4F52F}"/>
                </a:ext>
              </a:extLst>
            </p:cNvPr>
            <p:cNvSpPr/>
            <p:nvPr/>
          </p:nvSpPr>
          <p:spPr>
            <a:xfrm>
              <a:off x="4287044" y="2443004"/>
              <a:ext cx="369570" cy="29718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4</a:t>
              </a:r>
              <a:endParaRPr lang="en-US" sz="1200">
                <a:ea typeface="MS Mincho" panose="02020609040205080304" pitchFamily="49" charset="-128"/>
                <a:cs typeface="Times New Roman" panose="02020603050405020304" pitchFamily="18" charset="0"/>
              </a:endParaRPr>
            </a:p>
          </p:txBody>
        </p:sp>
        <p:sp>
          <p:nvSpPr>
            <p:cNvPr id="2056" name="Arrow: Down 2055">
              <a:extLst>
                <a:ext uri="{FF2B5EF4-FFF2-40B4-BE49-F238E27FC236}">
                  <a16:creationId xmlns:a16="http://schemas.microsoft.com/office/drawing/2014/main" id="{2DEA751A-C2E7-42B3-C628-F66DF8DC4FD6}"/>
                </a:ext>
              </a:extLst>
            </p:cNvPr>
            <p:cNvSpPr/>
            <p:nvPr/>
          </p:nvSpPr>
          <p:spPr>
            <a:xfrm rot="16200000">
              <a:off x="4719161" y="2403317"/>
              <a:ext cx="137795" cy="29083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 name="Picture 2">
            <a:extLst>
              <a:ext uri="{FF2B5EF4-FFF2-40B4-BE49-F238E27FC236}">
                <a16:creationId xmlns:a16="http://schemas.microsoft.com/office/drawing/2014/main" id="{E474BB1D-CE59-3B18-8FD9-3335786CE81C}"/>
              </a:ext>
            </a:extLst>
          </p:cNvPr>
          <p:cNvPicPr>
            <a:picLocks noChangeAspect="1"/>
          </p:cNvPicPr>
          <p:nvPr/>
        </p:nvPicPr>
        <p:blipFill>
          <a:blip r:embed="rId4"/>
          <a:stretch>
            <a:fillRect/>
          </a:stretch>
        </p:blipFill>
        <p:spPr>
          <a:xfrm>
            <a:off x="4937548" y="4183669"/>
            <a:ext cx="5334033" cy="2109863"/>
          </a:xfrm>
          <a:prstGeom prst="rect">
            <a:avLst/>
          </a:prstGeom>
        </p:spPr>
      </p:pic>
      <p:grpSp>
        <p:nvGrpSpPr>
          <p:cNvPr id="5" name="Group 4">
            <a:extLst>
              <a:ext uri="{FF2B5EF4-FFF2-40B4-BE49-F238E27FC236}">
                <a16:creationId xmlns:a16="http://schemas.microsoft.com/office/drawing/2014/main" id="{C3CFF9AA-28FB-D709-B025-434BC6A78B5C}"/>
              </a:ext>
            </a:extLst>
          </p:cNvPr>
          <p:cNvGrpSpPr/>
          <p:nvPr/>
        </p:nvGrpSpPr>
        <p:grpSpPr>
          <a:xfrm>
            <a:off x="4279053" y="5022354"/>
            <a:ext cx="658495" cy="273050"/>
            <a:chOff x="4281011" y="2431097"/>
            <a:chExt cx="658495" cy="273050"/>
          </a:xfrm>
        </p:grpSpPr>
        <p:sp>
          <p:nvSpPr>
            <p:cNvPr id="6" name="Rectangle 5">
              <a:extLst>
                <a:ext uri="{FF2B5EF4-FFF2-40B4-BE49-F238E27FC236}">
                  <a16:creationId xmlns:a16="http://schemas.microsoft.com/office/drawing/2014/main" id="{A44898BD-39C6-6476-0B27-F7F08BFFE6DF}"/>
                </a:ext>
              </a:extLst>
            </p:cNvPr>
            <p:cNvSpPr/>
            <p:nvPr/>
          </p:nvSpPr>
          <p:spPr>
            <a:xfrm>
              <a:off x="4281011" y="2431097"/>
              <a:ext cx="369570" cy="27305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5</a:t>
              </a:r>
              <a:endParaRPr lang="en-US" sz="1200">
                <a:ea typeface="MS Mincho" panose="02020609040205080304" pitchFamily="49" charset="-128"/>
                <a:cs typeface="Times New Roman" panose="02020603050405020304" pitchFamily="18" charset="0"/>
              </a:endParaRPr>
            </a:p>
          </p:txBody>
        </p:sp>
        <p:sp>
          <p:nvSpPr>
            <p:cNvPr id="7" name="Arrow: Down 6">
              <a:extLst>
                <a:ext uri="{FF2B5EF4-FFF2-40B4-BE49-F238E27FC236}">
                  <a16:creationId xmlns:a16="http://schemas.microsoft.com/office/drawing/2014/main" id="{4FAEBAEB-967A-1618-2D55-5C4573D7C592}"/>
                </a:ext>
              </a:extLst>
            </p:cNvPr>
            <p:cNvSpPr/>
            <p:nvPr/>
          </p:nvSpPr>
          <p:spPr>
            <a:xfrm rot="16200000">
              <a:off x="4725193" y="2426335"/>
              <a:ext cx="137795" cy="29083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a:extLst>
              <a:ext uri="{FF2B5EF4-FFF2-40B4-BE49-F238E27FC236}">
                <a16:creationId xmlns:a16="http://schemas.microsoft.com/office/drawing/2014/main" id="{79B51222-FEFD-C34A-88D6-B3EA65E18B14}"/>
              </a:ext>
            </a:extLst>
          </p:cNvPr>
          <p:cNvGrpSpPr/>
          <p:nvPr/>
        </p:nvGrpSpPr>
        <p:grpSpPr>
          <a:xfrm>
            <a:off x="6925208" y="5000749"/>
            <a:ext cx="658495" cy="273050"/>
            <a:chOff x="4281011" y="2431097"/>
            <a:chExt cx="658495" cy="273050"/>
          </a:xfrm>
        </p:grpSpPr>
        <p:sp>
          <p:nvSpPr>
            <p:cNvPr id="9" name="Rectangle 8">
              <a:extLst>
                <a:ext uri="{FF2B5EF4-FFF2-40B4-BE49-F238E27FC236}">
                  <a16:creationId xmlns:a16="http://schemas.microsoft.com/office/drawing/2014/main" id="{747EE2D8-941F-2376-5FD4-05414383AA77}"/>
                </a:ext>
              </a:extLst>
            </p:cNvPr>
            <p:cNvSpPr/>
            <p:nvPr/>
          </p:nvSpPr>
          <p:spPr>
            <a:xfrm>
              <a:off x="4281011" y="2431097"/>
              <a:ext cx="369570" cy="27305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6</a:t>
              </a:r>
              <a:endParaRPr lang="en-US" sz="1200">
                <a:ea typeface="MS Mincho" panose="02020609040205080304" pitchFamily="49" charset="-128"/>
                <a:cs typeface="Times New Roman" panose="02020603050405020304" pitchFamily="18" charset="0"/>
              </a:endParaRPr>
            </a:p>
          </p:txBody>
        </p:sp>
        <p:sp>
          <p:nvSpPr>
            <p:cNvPr id="10" name="Arrow: Down 9">
              <a:extLst>
                <a:ext uri="{FF2B5EF4-FFF2-40B4-BE49-F238E27FC236}">
                  <a16:creationId xmlns:a16="http://schemas.microsoft.com/office/drawing/2014/main" id="{43F800A4-1FD7-7E77-B90E-D817834CDDB7}"/>
                </a:ext>
              </a:extLst>
            </p:cNvPr>
            <p:cNvSpPr/>
            <p:nvPr/>
          </p:nvSpPr>
          <p:spPr>
            <a:xfrm rot="16200000">
              <a:off x="4725193" y="2426335"/>
              <a:ext cx="137795" cy="29083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71BECE89-32F5-C0E5-4C03-1EE99A1A8D39}"/>
              </a:ext>
            </a:extLst>
          </p:cNvPr>
          <p:cNvGrpSpPr/>
          <p:nvPr/>
        </p:nvGrpSpPr>
        <p:grpSpPr>
          <a:xfrm>
            <a:off x="6894645" y="5647140"/>
            <a:ext cx="658495" cy="273050"/>
            <a:chOff x="4281011" y="2431097"/>
            <a:chExt cx="658495" cy="273050"/>
          </a:xfrm>
        </p:grpSpPr>
        <p:sp>
          <p:nvSpPr>
            <p:cNvPr id="12" name="Rectangle 11">
              <a:extLst>
                <a:ext uri="{FF2B5EF4-FFF2-40B4-BE49-F238E27FC236}">
                  <a16:creationId xmlns:a16="http://schemas.microsoft.com/office/drawing/2014/main" id="{06796A93-02CB-CADD-A60B-CB57D4FBC078}"/>
                </a:ext>
              </a:extLst>
            </p:cNvPr>
            <p:cNvSpPr/>
            <p:nvPr/>
          </p:nvSpPr>
          <p:spPr>
            <a:xfrm>
              <a:off x="4281011" y="2431097"/>
              <a:ext cx="369570" cy="27305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7</a:t>
              </a:r>
              <a:endParaRPr lang="en-US" sz="1200">
                <a:ea typeface="MS Mincho" panose="02020609040205080304" pitchFamily="49" charset="-128"/>
                <a:cs typeface="Times New Roman" panose="02020603050405020304" pitchFamily="18" charset="0"/>
              </a:endParaRPr>
            </a:p>
          </p:txBody>
        </p:sp>
        <p:sp>
          <p:nvSpPr>
            <p:cNvPr id="13" name="Arrow: Down 12">
              <a:extLst>
                <a:ext uri="{FF2B5EF4-FFF2-40B4-BE49-F238E27FC236}">
                  <a16:creationId xmlns:a16="http://schemas.microsoft.com/office/drawing/2014/main" id="{418BBAA0-8F59-4632-B821-68D24C8572AC}"/>
                </a:ext>
              </a:extLst>
            </p:cNvPr>
            <p:cNvSpPr/>
            <p:nvPr/>
          </p:nvSpPr>
          <p:spPr>
            <a:xfrm rot="16200000">
              <a:off x="4725193" y="2426335"/>
              <a:ext cx="137795" cy="29083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79512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DAE0E-CA11-B845-3460-34B41341C4CA}"/>
              </a:ext>
            </a:extLst>
          </p:cNvPr>
          <p:cNvSpPr>
            <a:spLocks noGrp="1"/>
          </p:cNvSpPr>
          <p:nvPr>
            <p:ph type="sldNum" sz="quarter" idx="12"/>
          </p:nvPr>
        </p:nvSpPr>
        <p:spPr/>
        <p:txBody>
          <a:bodyPr/>
          <a:lstStyle/>
          <a:p>
            <a:fld id="{7691CCDB-B024-8747-B233-CAD1CBC7A901}" type="slidenum">
              <a:rPr lang="en-US" smtClean="0"/>
              <a:pPr/>
              <a:t>5</a:t>
            </a:fld>
            <a:endParaRPr lang="en-US"/>
          </a:p>
        </p:txBody>
      </p:sp>
      <p:sp>
        <p:nvSpPr>
          <p:cNvPr id="3" name="Footer Placeholder 2">
            <a:extLst>
              <a:ext uri="{FF2B5EF4-FFF2-40B4-BE49-F238E27FC236}">
                <a16:creationId xmlns:a16="http://schemas.microsoft.com/office/drawing/2014/main" id="{5149CD21-B5C2-3A82-482D-CF6093E29AA6}"/>
              </a:ext>
            </a:extLst>
          </p:cNvPr>
          <p:cNvSpPr>
            <a:spLocks noGrp="1"/>
          </p:cNvSpPr>
          <p:nvPr>
            <p:ph type="ftr" sz="quarter" idx="3"/>
          </p:nvPr>
        </p:nvSpPr>
        <p:spPr>
          <a:xfrm>
            <a:off x="1695451" y="5868971"/>
            <a:ext cx="5673297" cy="154578"/>
          </a:xfrm>
        </p:spPr>
        <p:txBody>
          <a:bodyPr/>
          <a:lstStyle/>
          <a:p>
            <a:r>
              <a:rPr lang="en-US">
                <a:latin typeface="+mn-lt"/>
              </a:rPr>
              <a:t>©2021 Girl Scouts of the USA. All Rights Reserved.  Not for public distribution.</a:t>
            </a:r>
          </a:p>
        </p:txBody>
      </p:sp>
      <p:sp>
        <p:nvSpPr>
          <p:cNvPr id="4" name="Title 3">
            <a:extLst>
              <a:ext uri="{FF2B5EF4-FFF2-40B4-BE49-F238E27FC236}">
                <a16:creationId xmlns:a16="http://schemas.microsoft.com/office/drawing/2014/main" id="{348A6EF7-B518-484D-E8BF-38FBB26275F5}"/>
              </a:ext>
            </a:extLst>
          </p:cNvPr>
          <p:cNvSpPr>
            <a:spLocks noGrp="1"/>
          </p:cNvSpPr>
          <p:nvPr>
            <p:ph type="title"/>
          </p:nvPr>
        </p:nvSpPr>
        <p:spPr/>
        <p:txBody>
          <a:bodyPr/>
          <a:lstStyle/>
          <a:p>
            <a:r>
              <a:rPr lang="en-US">
                <a:latin typeface="Girl Scout Text Book" panose="02020003000000000000" charset="0"/>
              </a:rPr>
              <a:t>Photo/Video Upload</a:t>
            </a:r>
          </a:p>
        </p:txBody>
      </p:sp>
      <p:pic>
        <p:nvPicPr>
          <p:cNvPr id="5" name="Picture 4" descr="Diagram&#10;&#10;Description automatically generated with medium confidence">
            <a:extLst>
              <a:ext uri="{FF2B5EF4-FFF2-40B4-BE49-F238E27FC236}">
                <a16:creationId xmlns:a16="http://schemas.microsoft.com/office/drawing/2014/main" id="{88D02C61-27AF-CE0B-A9FC-EDF962BA8E5B}"/>
              </a:ext>
            </a:extLst>
          </p:cNvPr>
          <p:cNvPicPr>
            <a:picLocks noChangeAspect="1"/>
          </p:cNvPicPr>
          <p:nvPr/>
        </p:nvPicPr>
        <p:blipFill rotWithShape="1">
          <a:blip r:embed="rId3"/>
          <a:srcRect t="8992" b="6592"/>
          <a:stretch/>
        </p:blipFill>
        <p:spPr bwMode="auto">
          <a:xfrm>
            <a:off x="5167891" y="3245758"/>
            <a:ext cx="5080656" cy="1973864"/>
          </a:xfrm>
          <a:prstGeom prst="rect">
            <a:avLst/>
          </a:prstGeom>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DE5C3957-D510-FB55-B04C-E55C78F872E7}"/>
              </a:ext>
            </a:extLst>
          </p:cNvPr>
          <p:cNvGrpSpPr/>
          <p:nvPr/>
        </p:nvGrpSpPr>
        <p:grpSpPr>
          <a:xfrm>
            <a:off x="4720273" y="3751252"/>
            <a:ext cx="520065" cy="257175"/>
            <a:chOff x="0" y="0"/>
            <a:chExt cx="520065" cy="257175"/>
          </a:xfrm>
        </p:grpSpPr>
        <p:sp>
          <p:nvSpPr>
            <p:cNvPr id="8" name="Arrow: Right 7">
              <a:extLst>
                <a:ext uri="{FF2B5EF4-FFF2-40B4-BE49-F238E27FC236}">
                  <a16:creationId xmlns:a16="http://schemas.microsoft.com/office/drawing/2014/main" id="{19FE483C-8ADE-2180-68D2-CCE874ACCC34}"/>
                </a:ext>
              </a:extLst>
            </p:cNvPr>
            <p:cNvSpPr/>
            <p:nvPr/>
          </p:nvSpPr>
          <p:spPr>
            <a:xfrm flipV="1">
              <a:off x="180975" y="85725"/>
              <a:ext cx="339090" cy="110791"/>
            </a:xfrm>
            <a:prstGeom prst="rightArrow">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7B9EB12A-04FD-5A3A-3C3A-859CE1BE429D}"/>
                </a:ext>
              </a:extLst>
            </p:cNvPr>
            <p:cNvSpPr/>
            <p:nvPr/>
          </p:nvSpPr>
          <p:spPr>
            <a:xfrm>
              <a:off x="0" y="0"/>
              <a:ext cx="293370" cy="257175"/>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1</a:t>
              </a:r>
              <a:endParaRPr lang="en-US" sz="1200">
                <a:ea typeface="MS Mincho" panose="02020609040205080304" pitchFamily="49" charset="-128"/>
                <a:cs typeface="Times New Roman" panose="02020603050405020304" pitchFamily="18" charset="0"/>
              </a:endParaRPr>
            </a:p>
          </p:txBody>
        </p:sp>
      </p:grpSp>
      <p:grpSp>
        <p:nvGrpSpPr>
          <p:cNvPr id="10" name="Group 9">
            <a:extLst>
              <a:ext uri="{FF2B5EF4-FFF2-40B4-BE49-F238E27FC236}">
                <a16:creationId xmlns:a16="http://schemas.microsoft.com/office/drawing/2014/main" id="{D5BC7C01-825D-D796-C80E-F201E3031866}"/>
              </a:ext>
            </a:extLst>
          </p:cNvPr>
          <p:cNvGrpSpPr/>
          <p:nvPr/>
        </p:nvGrpSpPr>
        <p:grpSpPr>
          <a:xfrm>
            <a:off x="4729798" y="4513393"/>
            <a:ext cx="501015" cy="282575"/>
            <a:chOff x="0" y="0"/>
            <a:chExt cx="501015" cy="282742"/>
          </a:xfrm>
        </p:grpSpPr>
        <p:sp>
          <p:nvSpPr>
            <p:cNvPr id="11" name="Arrow: Right 10">
              <a:extLst>
                <a:ext uri="{FF2B5EF4-FFF2-40B4-BE49-F238E27FC236}">
                  <a16:creationId xmlns:a16="http://schemas.microsoft.com/office/drawing/2014/main" id="{8E49FF8B-6E41-B4FE-DA4C-01A504D0598F}"/>
                </a:ext>
              </a:extLst>
            </p:cNvPr>
            <p:cNvSpPr/>
            <p:nvPr/>
          </p:nvSpPr>
          <p:spPr>
            <a:xfrm flipV="1">
              <a:off x="161925" y="104775"/>
              <a:ext cx="339090" cy="116640"/>
            </a:xfrm>
            <a:prstGeom prst="rightArrow">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C09FB50C-FCD9-CCE6-941A-782CF543595C}"/>
                </a:ext>
              </a:extLst>
            </p:cNvPr>
            <p:cNvSpPr/>
            <p:nvPr/>
          </p:nvSpPr>
          <p:spPr>
            <a:xfrm>
              <a:off x="0" y="0"/>
              <a:ext cx="288557" cy="282742"/>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2</a:t>
              </a:r>
              <a:endParaRPr lang="en-US" sz="1200">
                <a:ea typeface="MS Mincho" panose="02020609040205080304" pitchFamily="49" charset="-128"/>
                <a:cs typeface="Times New Roman" panose="02020603050405020304" pitchFamily="18" charset="0"/>
              </a:endParaRPr>
            </a:p>
          </p:txBody>
        </p:sp>
      </p:grpSp>
      <p:grpSp>
        <p:nvGrpSpPr>
          <p:cNvPr id="13" name="Group 12">
            <a:extLst>
              <a:ext uri="{FF2B5EF4-FFF2-40B4-BE49-F238E27FC236}">
                <a16:creationId xmlns:a16="http://schemas.microsoft.com/office/drawing/2014/main" id="{5D90390C-594B-0AD4-2E02-A759D9B01008}"/>
              </a:ext>
            </a:extLst>
          </p:cNvPr>
          <p:cNvGrpSpPr/>
          <p:nvPr/>
        </p:nvGrpSpPr>
        <p:grpSpPr>
          <a:xfrm>
            <a:off x="7075918" y="4864454"/>
            <a:ext cx="450850" cy="246380"/>
            <a:chOff x="0" y="0"/>
            <a:chExt cx="450850" cy="246380"/>
          </a:xfrm>
        </p:grpSpPr>
        <p:sp>
          <p:nvSpPr>
            <p:cNvPr id="14" name="Rectangle 13">
              <a:extLst>
                <a:ext uri="{FF2B5EF4-FFF2-40B4-BE49-F238E27FC236}">
                  <a16:creationId xmlns:a16="http://schemas.microsoft.com/office/drawing/2014/main" id="{80BC9100-7CDC-95BD-52D0-6D989393EEB4}"/>
                </a:ext>
              </a:extLst>
            </p:cNvPr>
            <p:cNvSpPr/>
            <p:nvPr/>
          </p:nvSpPr>
          <p:spPr>
            <a:xfrm>
              <a:off x="219075" y="0"/>
              <a:ext cx="231775" cy="24638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Times New Roman" panose="02020603050405020304" pitchFamily="18" charset="0"/>
                </a:rPr>
                <a:t>3</a:t>
              </a:r>
              <a:endParaRPr lang="en-US" sz="1200">
                <a:ea typeface="MS Mincho" panose="02020609040205080304" pitchFamily="49" charset="-128"/>
                <a:cs typeface="Times New Roman" panose="02020603050405020304" pitchFamily="18" charset="0"/>
              </a:endParaRPr>
            </a:p>
          </p:txBody>
        </p:sp>
        <p:sp>
          <p:nvSpPr>
            <p:cNvPr id="15" name="Arrow: Right 14">
              <a:extLst>
                <a:ext uri="{FF2B5EF4-FFF2-40B4-BE49-F238E27FC236}">
                  <a16:creationId xmlns:a16="http://schemas.microsoft.com/office/drawing/2014/main" id="{DBB66BC9-318B-9448-2D2F-59E9068A96F9}"/>
                </a:ext>
              </a:extLst>
            </p:cNvPr>
            <p:cNvSpPr/>
            <p:nvPr/>
          </p:nvSpPr>
          <p:spPr>
            <a:xfrm rot="10800000">
              <a:off x="0" y="66675"/>
              <a:ext cx="267335" cy="118111"/>
            </a:xfrm>
            <a:prstGeom prst="rightArrow">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Star: 32 Points 15">
            <a:extLst>
              <a:ext uri="{FF2B5EF4-FFF2-40B4-BE49-F238E27FC236}">
                <a16:creationId xmlns:a16="http://schemas.microsoft.com/office/drawing/2014/main" id="{4A1EBC3B-DE90-2201-9614-BF51783DA5ED}"/>
              </a:ext>
            </a:extLst>
          </p:cNvPr>
          <p:cNvSpPr/>
          <p:nvPr/>
        </p:nvSpPr>
        <p:spPr>
          <a:xfrm>
            <a:off x="7368746" y="1040328"/>
            <a:ext cx="3254722" cy="1882714"/>
          </a:xfrm>
          <a:prstGeom prst="star32">
            <a:avLst/>
          </a:prstGeom>
          <a:solidFill>
            <a:srgbClr val="FFC000"/>
          </a:solidFill>
          <a:ln w="127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a:latin typeface="Girl Scout Text Book" panose="02020003000000000000" charset="0"/>
                <a:ea typeface="MS Mincho" panose="02020609040205080304" pitchFamily="49" charset="-128"/>
                <a:cs typeface="Arial" panose="020B0604020202020204" pitchFamily="34" charset="0"/>
              </a:rPr>
              <a:t>Girl Scouts who uploaded a photo or video of themselves sold more than double the boxes on average than those who did not.</a:t>
            </a:r>
            <a:endParaRPr lang="en-US" sz="1200">
              <a:latin typeface="Girl Scout Text Book" panose="02020003000000000000" charset="0"/>
              <a:ea typeface="MS Mincho" panose="02020609040205080304" pitchFamily="49" charset="-128"/>
              <a:cs typeface="Times New Roman" panose="02020603050405020304" pitchFamily="18" charset="0"/>
            </a:endParaRPr>
          </a:p>
        </p:txBody>
      </p:sp>
      <p:sp>
        <p:nvSpPr>
          <p:cNvPr id="17" name="Text Placeholder 2058">
            <a:extLst>
              <a:ext uri="{FF2B5EF4-FFF2-40B4-BE49-F238E27FC236}">
                <a16:creationId xmlns:a16="http://schemas.microsoft.com/office/drawing/2014/main" id="{89F0B38D-B978-9803-BFD7-898E9E0DB3FF}"/>
              </a:ext>
            </a:extLst>
          </p:cNvPr>
          <p:cNvSpPr txBox="1">
            <a:spLocks/>
          </p:cNvSpPr>
          <p:nvPr/>
        </p:nvSpPr>
        <p:spPr>
          <a:xfrm>
            <a:off x="1866900" y="982008"/>
            <a:ext cx="4229100" cy="257175"/>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Girl Scout Text Book"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Text Book"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Text Book"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latin typeface="Girl Scout Text Book" panose="02020003000000000000" charset="0"/>
              </a:rPr>
              <a:t>Setup Your Site</a:t>
            </a:r>
          </a:p>
        </p:txBody>
      </p:sp>
    </p:spTree>
    <p:extLst>
      <p:ext uri="{BB962C8B-B14F-4D97-AF65-F5344CB8AC3E}">
        <p14:creationId xmlns:p14="http://schemas.microsoft.com/office/powerpoint/2010/main" val="27329738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a:blip r:embed="rId3"/>
          <a:stretch>
            <a:fillRect/>
          </a:stretch>
        </p:blipFill>
        <p:spPr>
          <a:xfrm>
            <a:off x="4622256" y="2223492"/>
            <a:ext cx="2225647" cy="1554797"/>
          </a:xfrm>
          <a:prstGeom prst="rect">
            <a:avLst/>
          </a:prstGeom>
        </p:spPr>
      </p:pic>
      <p:sp>
        <p:nvSpPr>
          <p:cNvPr id="2" name="Slide Number Placeholder 1"/>
          <p:cNvSpPr>
            <a:spLocks noGrp="1"/>
          </p:cNvSpPr>
          <p:nvPr>
            <p:ph type="sldNum" sz="quarter" idx="12"/>
          </p:nvPr>
        </p:nvSpPr>
        <p:spPr/>
        <p:txBody>
          <a:bodyPr/>
          <a:lstStyle/>
          <a:p>
            <a:fld id="{F8C12AA3-6E81-C746-8BB2-6661939CBDDC}" type="slidenum">
              <a:rPr lang="en-US" smtClean="0">
                <a:latin typeface="+mn-lt"/>
              </a:rPr>
              <a:pPr/>
              <a:t>6</a:t>
            </a:fld>
            <a:endParaRPr lang="en-US">
              <a:latin typeface="+mn-lt"/>
            </a:endParaRPr>
          </a:p>
        </p:txBody>
      </p:sp>
      <p:sp>
        <p:nvSpPr>
          <p:cNvPr id="4" name="Title 3"/>
          <p:cNvSpPr>
            <a:spLocks noGrp="1"/>
          </p:cNvSpPr>
          <p:nvPr>
            <p:ph type="title" idx="4294967295"/>
          </p:nvPr>
        </p:nvSpPr>
        <p:spPr>
          <a:xfrm>
            <a:off x="1524002" y="1052513"/>
            <a:ext cx="8245475" cy="398462"/>
          </a:xfrm>
        </p:spPr>
        <p:txBody>
          <a:bodyPr/>
          <a:lstStyle/>
          <a:p>
            <a:r>
              <a:rPr lang="en-US" sz="1800"/>
              <a:t>Invite Customers </a:t>
            </a:r>
            <a:r>
              <a:rPr lang="en-US" sz="1600" i="1">
                <a:latin typeface="+mn-lt"/>
              </a:rPr>
              <a:t>beginning January 16, 2024</a:t>
            </a:r>
          </a:p>
        </p:txBody>
      </p:sp>
      <p:sp>
        <p:nvSpPr>
          <p:cNvPr id="3" name="TextBox 2"/>
          <p:cNvSpPr txBox="1"/>
          <p:nvPr/>
        </p:nvSpPr>
        <p:spPr>
          <a:xfrm>
            <a:off x="1519864" y="1886982"/>
            <a:ext cx="2537460" cy="338554"/>
          </a:xfrm>
          <a:prstGeom prst="rect">
            <a:avLst/>
          </a:prstGeom>
          <a:noFill/>
          <a:ln>
            <a:noFill/>
          </a:ln>
        </p:spPr>
        <p:txBody>
          <a:bodyPr wrap="square" rtlCol="0">
            <a:spAutoFit/>
          </a:bodyPr>
          <a:lstStyle/>
          <a:p>
            <a:r>
              <a:rPr lang="en-US" sz="1600"/>
              <a:t>Add or import customers</a:t>
            </a:r>
          </a:p>
        </p:txBody>
      </p:sp>
      <p:sp>
        <p:nvSpPr>
          <p:cNvPr id="8" name="TextBox 7"/>
          <p:cNvSpPr txBox="1"/>
          <p:nvPr/>
        </p:nvSpPr>
        <p:spPr>
          <a:xfrm>
            <a:off x="4046916" y="1892210"/>
            <a:ext cx="3365916" cy="338554"/>
          </a:xfrm>
          <a:prstGeom prst="rect">
            <a:avLst/>
          </a:prstGeom>
          <a:noFill/>
          <a:ln>
            <a:noFill/>
          </a:ln>
        </p:spPr>
        <p:txBody>
          <a:bodyPr wrap="square" rtlCol="0">
            <a:spAutoFit/>
          </a:bodyPr>
          <a:lstStyle/>
          <a:p>
            <a:r>
              <a:rPr lang="en-US" sz="1600"/>
              <a:t>Send one of three marketing emails</a:t>
            </a:r>
          </a:p>
        </p:txBody>
      </p:sp>
      <p:cxnSp>
        <p:nvCxnSpPr>
          <p:cNvPr id="12" name="Straight Connector 11"/>
          <p:cNvCxnSpPr/>
          <p:nvPr/>
        </p:nvCxnSpPr>
        <p:spPr>
          <a:xfrm flipH="1">
            <a:off x="4813804" y="2781114"/>
            <a:ext cx="304800" cy="1273582"/>
          </a:xfrm>
          <a:prstGeom prst="line">
            <a:avLst/>
          </a:prstGeom>
          <a:ln w="9525">
            <a:solidFill>
              <a:schemeClr val="tx1"/>
            </a:solidFill>
            <a:prstDash val="lg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88072" y="2785110"/>
            <a:ext cx="465396" cy="1273582"/>
          </a:xfrm>
          <a:prstGeom prst="line">
            <a:avLst/>
          </a:prstGeom>
          <a:ln w="9525">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157615" y="2861612"/>
            <a:ext cx="784860" cy="461665"/>
          </a:xfrm>
          <a:prstGeom prst="rect">
            <a:avLst/>
          </a:prstGeom>
          <a:noFill/>
        </p:spPr>
        <p:txBody>
          <a:bodyPr wrap="square" rtlCol="0">
            <a:spAutoFit/>
          </a:bodyPr>
          <a:lstStyle/>
          <a:p>
            <a:r>
              <a:rPr lang="en-US" sz="2400">
                <a:solidFill>
                  <a:schemeClr val="accent2"/>
                </a:solidFill>
              </a:rPr>
              <a:t>OR</a:t>
            </a:r>
          </a:p>
        </p:txBody>
      </p:sp>
      <p:sp>
        <p:nvSpPr>
          <p:cNvPr id="22" name="TextBox 21"/>
          <p:cNvSpPr txBox="1"/>
          <p:nvPr/>
        </p:nvSpPr>
        <p:spPr>
          <a:xfrm>
            <a:off x="7797488" y="1733908"/>
            <a:ext cx="2804166" cy="584775"/>
          </a:xfrm>
          <a:prstGeom prst="rect">
            <a:avLst/>
          </a:prstGeom>
          <a:noFill/>
          <a:ln>
            <a:noFill/>
          </a:ln>
        </p:spPr>
        <p:txBody>
          <a:bodyPr wrap="square" rtlCol="0">
            <a:spAutoFit/>
          </a:bodyPr>
          <a:lstStyle/>
          <a:p>
            <a:r>
              <a:rPr lang="en-US" sz="1600"/>
              <a:t>Copy URL </a:t>
            </a:r>
          </a:p>
          <a:p>
            <a:r>
              <a:rPr lang="en-US" sz="1600"/>
              <a:t>Email link or share QR code</a:t>
            </a:r>
          </a:p>
        </p:txBody>
      </p:sp>
      <p:pic>
        <p:nvPicPr>
          <p:cNvPr id="31" name="Picture 30"/>
          <p:cNvPicPr/>
          <p:nvPr/>
        </p:nvPicPr>
        <p:blipFill>
          <a:blip r:embed="rId4"/>
          <a:stretch>
            <a:fillRect/>
          </a:stretch>
        </p:blipFill>
        <p:spPr>
          <a:xfrm>
            <a:off x="1697862" y="2244070"/>
            <a:ext cx="2222248" cy="1592580"/>
          </a:xfrm>
          <a:prstGeom prst="rect">
            <a:avLst/>
          </a:prstGeom>
        </p:spPr>
      </p:pic>
      <p:pic>
        <p:nvPicPr>
          <p:cNvPr id="9" name="Picture 8">
            <a:extLst>
              <a:ext uri="{FF2B5EF4-FFF2-40B4-BE49-F238E27FC236}">
                <a16:creationId xmlns:a16="http://schemas.microsoft.com/office/drawing/2014/main" id="{81DFE649-79BC-5A2F-C231-0FAD0491B6A9}"/>
              </a:ext>
            </a:extLst>
          </p:cNvPr>
          <p:cNvPicPr>
            <a:picLocks noChangeAspect="1"/>
          </p:cNvPicPr>
          <p:nvPr/>
        </p:nvPicPr>
        <p:blipFill>
          <a:blip r:embed="rId5"/>
          <a:stretch>
            <a:fillRect/>
          </a:stretch>
        </p:blipFill>
        <p:spPr>
          <a:xfrm>
            <a:off x="4176526" y="3897503"/>
            <a:ext cx="2191739" cy="1864035"/>
          </a:xfrm>
          <a:prstGeom prst="rect">
            <a:avLst/>
          </a:prstGeom>
          <a:ln>
            <a:solidFill>
              <a:schemeClr val="tx1"/>
            </a:solidFill>
          </a:ln>
        </p:spPr>
      </p:pic>
      <p:sp>
        <p:nvSpPr>
          <p:cNvPr id="10" name="Rectangle 9">
            <a:extLst>
              <a:ext uri="{FF2B5EF4-FFF2-40B4-BE49-F238E27FC236}">
                <a16:creationId xmlns:a16="http://schemas.microsoft.com/office/drawing/2014/main" id="{607853A8-BE63-8421-606F-F1F4FC21980A}"/>
              </a:ext>
            </a:extLst>
          </p:cNvPr>
          <p:cNvSpPr/>
          <p:nvPr/>
        </p:nvSpPr>
        <p:spPr>
          <a:xfrm>
            <a:off x="2311530" y="2489968"/>
            <a:ext cx="230111" cy="164588"/>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1</a:t>
            </a:r>
            <a:endParaRPr lang="en-US" sz="1200">
              <a:ea typeface="MS Mincho" panose="02020609040205080304" pitchFamily="49" charset="-128"/>
              <a:cs typeface="Times New Roman" panose="02020603050405020304" pitchFamily="18" charset="0"/>
            </a:endParaRPr>
          </a:p>
        </p:txBody>
      </p:sp>
      <p:sp>
        <p:nvSpPr>
          <p:cNvPr id="11" name="Arrow: Bent-Up 10">
            <a:extLst>
              <a:ext uri="{FF2B5EF4-FFF2-40B4-BE49-F238E27FC236}">
                <a16:creationId xmlns:a16="http://schemas.microsoft.com/office/drawing/2014/main" id="{DB3B07E1-CAC3-BBFD-8EB7-7DCA1D3DCCEE}"/>
              </a:ext>
            </a:extLst>
          </p:cNvPr>
          <p:cNvSpPr/>
          <p:nvPr/>
        </p:nvSpPr>
        <p:spPr>
          <a:xfrm flipV="1">
            <a:off x="2474543" y="2572262"/>
            <a:ext cx="230111" cy="164588"/>
          </a:xfrm>
          <a:prstGeom prst="bentUpArrow">
            <a:avLst>
              <a:gd name="adj1" fmla="val 10714"/>
              <a:gd name="adj2" fmla="val 23571"/>
              <a:gd name="adj3" fmla="val 335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13">
            <a:extLst>
              <a:ext uri="{FF2B5EF4-FFF2-40B4-BE49-F238E27FC236}">
                <a16:creationId xmlns:a16="http://schemas.microsoft.com/office/drawing/2014/main" id="{9C81EB47-E2C6-C9DB-2598-CDB8D9AF6D43}"/>
              </a:ext>
            </a:extLst>
          </p:cNvPr>
          <p:cNvSpPr/>
          <p:nvPr/>
        </p:nvSpPr>
        <p:spPr>
          <a:xfrm flipV="1">
            <a:off x="2531239" y="2522921"/>
            <a:ext cx="415980" cy="164588"/>
          </a:xfrm>
          <a:prstGeom prst="bentUpArrow">
            <a:avLst>
              <a:gd name="adj1" fmla="val 10714"/>
              <a:gd name="adj2" fmla="val 23571"/>
              <a:gd name="adj3" fmla="val 335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94A469-8AE7-5208-D58A-60F65EB0F6E2}"/>
              </a:ext>
            </a:extLst>
          </p:cNvPr>
          <p:cNvSpPr/>
          <p:nvPr/>
        </p:nvSpPr>
        <p:spPr>
          <a:xfrm>
            <a:off x="4344187" y="2522921"/>
            <a:ext cx="230111" cy="164588"/>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2</a:t>
            </a:r>
            <a:endParaRPr lang="en-US" sz="1200">
              <a:ea typeface="MS Mincho" panose="02020609040205080304" pitchFamily="49" charset="-128"/>
              <a:cs typeface="Times New Roman" panose="02020603050405020304" pitchFamily="18" charset="0"/>
            </a:endParaRPr>
          </a:p>
        </p:txBody>
      </p:sp>
      <p:sp>
        <p:nvSpPr>
          <p:cNvPr id="18" name="Arrow: Bent-Up 17">
            <a:extLst>
              <a:ext uri="{FF2B5EF4-FFF2-40B4-BE49-F238E27FC236}">
                <a16:creationId xmlns:a16="http://schemas.microsoft.com/office/drawing/2014/main" id="{5DAE693B-D9A3-3CC5-B4AF-12F7E71474D1}"/>
              </a:ext>
            </a:extLst>
          </p:cNvPr>
          <p:cNvSpPr/>
          <p:nvPr/>
        </p:nvSpPr>
        <p:spPr>
          <a:xfrm flipV="1">
            <a:off x="4557391" y="2629410"/>
            <a:ext cx="248406" cy="214880"/>
          </a:xfrm>
          <a:prstGeom prst="bentUpArrow">
            <a:avLst>
              <a:gd name="adj1" fmla="val 10714"/>
              <a:gd name="adj2" fmla="val 23571"/>
              <a:gd name="adj3" fmla="val 335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EEB03382-5977-E243-5AA3-4E72D9F705D8}"/>
              </a:ext>
            </a:extLst>
          </p:cNvPr>
          <p:cNvSpPr/>
          <p:nvPr/>
        </p:nvSpPr>
        <p:spPr>
          <a:xfrm flipV="1">
            <a:off x="4557391" y="2558549"/>
            <a:ext cx="600250" cy="128961"/>
          </a:xfrm>
          <a:prstGeom prst="bentUpArrow">
            <a:avLst>
              <a:gd name="adj1" fmla="val 10714"/>
              <a:gd name="adj2" fmla="val 23571"/>
              <a:gd name="adj3" fmla="val 335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FFCE533-F2EA-DF8A-15B1-62E3F4AA1B73}"/>
              </a:ext>
            </a:extLst>
          </p:cNvPr>
          <p:cNvGrpSpPr/>
          <p:nvPr/>
        </p:nvGrpSpPr>
        <p:grpSpPr>
          <a:xfrm>
            <a:off x="3627320" y="4609414"/>
            <a:ext cx="585583" cy="281305"/>
            <a:chOff x="5496698" y="3002159"/>
            <a:chExt cx="585583" cy="281305"/>
          </a:xfrm>
        </p:grpSpPr>
        <p:sp>
          <p:nvSpPr>
            <p:cNvPr id="20" name="Right Arrow 224">
              <a:extLst>
                <a:ext uri="{FF2B5EF4-FFF2-40B4-BE49-F238E27FC236}">
                  <a16:creationId xmlns:a16="http://schemas.microsoft.com/office/drawing/2014/main" id="{B8AEF4F1-979B-A082-CF40-109E1E5F8227}"/>
                </a:ext>
              </a:extLst>
            </p:cNvPr>
            <p:cNvSpPr/>
            <p:nvPr/>
          </p:nvSpPr>
          <p:spPr>
            <a:xfrm flipV="1">
              <a:off x="5761967" y="3074748"/>
              <a:ext cx="320314" cy="136128"/>
            </a:xfrm>
            <a:prstGeom prst="rightArrow">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a:extLst>
                <a:ext uri="{FF2B5EF4-FFF2-40B4-BE49-F238E27FC236}">
                  <a16:creationId xmlns:a16="http://schemas.microsoft.com/office/drawing/2014/main" id="{46F9C2C9-54AC-5977-3F99-9FAAC9B21D80}"/>
                </a:ext>
              </a:extLst>
            </p:cNvPr>
            <p:cNvSpPr/>
            <p:nvPr/>
          </p:nvSpPr>
          <p:spPr>
            <a:xfrm>
              <a:off x="5496698" y="3002159"/>
              <a:ext cx="300990" cy="281305"/>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Arial" panose="020B0604020202020204" pitchFamily="34" charset="0"/>
                </a:rPr>
                <a:t>3</a:t>
              </a:r>
              <a:endParaRPr lang="en-US" sz="1200">
                <a:ea typeface="MS Mincho" panose="02020609040205080304" pitchFamily="49" charset="-128"/>
                <a:cs typeface="Times New Roman" panose="02020603050405020304" pitchFamily="18" charset="0"/>
              </a:endParaRPr>
            </a:p>
          </p:txBody>
        </p:sp>
      </p:grpSp>
      <p:grpSp>
        <p:nvGrpSpPr>
          <p:cNvPr id="26" name="Group 25">
            <a:extLst>
              <a:ext uri="{FF2B5EF4-FFF2-40B4-BE49-F238E27FC236}">
                <a16:creationId xmlns:a16="http://schemas.microsoft.com/office/drawing/2014/main" id="{0FF7FDA3-9A91-3DA4-4245-57F688E88C36}"/>
              </a:ext>
            </a:extLst>
          </p:cNvPr>
          <p:cNvGrpSpPr/>
          <p:nvPr/>
        </p:nvGrpSpPr>
        <p:grpSpPr>
          <a:xfrm>
            <a:off x="6241657" y="2965748"/>
            <a:ext cx="450850" cy="246380"/>
            <a:chOff x="0" y="0"/>
            <a:chExt cx="450850" cy="246380"/>
          </a:xfrm>
        </p:grpSpPr>
        <p:sp>
          <p:nvSpPr>
            <p:cNvPr id="27" name="Rectangle 26">
              <a:extLst>
                <a:ext uri="{FF2B5EF4-FFF2-40B4-BE49-F238E27FC236}">
                  <a16:creationId xmlns:a16="http://schemas.microsoft.com/office/drawing/2014/main" id="{5E01F156-EAA5-781D-4063-2DA8273861AF}"/>
                </a:ext>
              </a:extLst>
            </p:cNvPr>
            <p:cNvSpPr/>
            <p:nvPr/>
          </p:nvSpPr>
          <p:spPr>
            <a:xfrm>
              <a:off x="219075" y="0"/>
              <a:ext cx="231775" cy="246380"/>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Times New Roman" panose="02020603050405020304" pitchFamily="18" charset="0"/>
                </a:rPr>
                <a:t>4</a:t>
              </a:r>
            </a:p>
          </p:txBody>
        </p:sp>
        <p:sp>
          <p:nvSpPr>
            <p:cNvPr id="28" name="Arrow: Right 27">
              <a:extLst>
                <a:ext uri="{FF2B5EF4-FFF2-40B4-BE49-F238E27FC236}">
                  <a16:creationId xmlns:a16="http://schemas.microsoft.com/office/drawing/2014/main" id="{01EA5BD3-FFC2-1A39-3441-4DAC5DBDD46C}"/>
                </a:ext>
              </a:extLst>
            </p:cNvPr>
            <p:cNvSpPr/>
            <p:nvPr/>
          </p:nvSpPr>
          <p:spPr>
            <a:xfrm rot="10800000">
              <a:off x="0" y="66675"/>
              <a:ext cx="267335" cy="118111"/>
            </a:xfrm>
            <a:prstGeom prst="rightArrow">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7" name="Picture 16">
            <a:extLst>
              <a:ext uri="{FF2B5EF4-FFF2-40B4-BE49-F238E27FC236}">
                <a16:creationId xmlns:a16="http://schemas.microsoft.com/office/drawing/2014/main" id="{190DA8CC-DCB4-3C3E-2C29-4CD9885FAB29}"/>
              </a:ext>
            </a:extLst>
          </p:cNvPr>
          <p:cNvPicPr>
            <a:picLocks noChangeAspect="1"/>
          </p:cNvPicPr>
          <p:nvPr/>
        </p:nvPicPr>
        <p:blipFill>
          <a:blip r:embed="rId6"/>
          <a:stretch>
            <a:fillRect/>
          </a:stretch>
        </p:blipFill>
        <p:spPr>
          <a:xfrm>
            <a:off x="7862058" y="2279807"/>
            <a:ext cx="2450592" cy="1794184"/>
          </a:xfrm>
          <a:prstGeom prst="rect">
            <a:avLst/>
          </a:prstGeom>
        </p:spPr>
      </p:pic>
      <p:sp>
        <p:nvSpPr>
          <p:cNvPr id="29" name="Rectangle 28">
            <a:extLst>
              <a:ext uri="{FF2B5EF4-FFF2-40B4-BE49-F238E27FC236}">
                <a16:creationId xmlns:a16="http://schemas.microsoft.com/office/drawing/2014/main" id="{EF2B540E-AEE3-4F20-785F-309099718D6F}"/>
              </a:ext>
            </a:extLst>
          </p:cNvPr>
          <p:cNvSpPr/>
          <p:nvPr/>
        </p:nvSpPr>
        <p:spPr>
          <a:xfrm>
            <a:off x="7942477" y="3778287"/>
            <a:ext cx="858625" cy="280404"/>
          </a:xfrm>
          <a:prstGeom prst="rect">
            <a:avLst/>
          </a:prstGeom>
          <a:noFill/>
          <a:ln w="25400" cap="flat" cmpd="sng" algn="ctr">
            <a:solidFill>
              <a:srgbClr val="FFC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531822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8C12AA3-6E81-C746-8BB2-6661939CBDDC}" type="slidenum">
              <a:rPr lang="en-US" smtClean="0"/>
              <a:pPr/>
              <a:t>7</a:t>
            </a:fld>
            <a:endParaRPr lang="en-US"/>
          </a:p>
        </p:txBody>
      </p:sp>
      <p:sp>
        <p:nvSpPr>
          <p:cNvPr id="4" name="Title 3"/>
          <p:cNvSpPr>
            <a:spLocks noGrp="1"/>
          </p:cNvSpPr>
          <p:nvPr>
            <p:ph type="title" idx="4294967295"/>
          </p:nvPr>
        </p:nvSpPr>
        <p:spPr>
          <a:xfrm>
            <a:off x="1655774" y="361841"/>
            <a:ext cx="8245475" cy="715962"/>
          </a:xfrm>
        </p:spPr>
        <p:txBody>
          <a:bodyPr/>
          <a:lstStyle/>
          <a:p>
            <a:r>
              <a:rPr lang="en-US" sz="1800"/>
              <a:t>Orders Tab: In-person Delivery Orders</a:t>
            </a:r>
            <a:br>
              <a:rPr lang="en-US" sz="1800"/>
            </a:br>
            <a:endParaRPr lang="en-US" sz="1800"/>
          </a:p>
        </p:txBody>
      </p:sp>
      <p:pic>
        <p:nvPicPr>
          <p:cNvPr id="6" name="Picture 5">
            <a:extLst>
              <a:ext uri="{FF2B5EF4-FFF2-40B4-BE49-F238E27FC236}">
                <a16:creationId xmlns:a16="http://schemas.microsoft.com/office/drawing/2014/main" id="{064AD23A-6D87-4F44-B19F-A31D12278F14}"/>
              </a:ext>
            </a:extLst>
          </p:cNvPr>
          <p:cNvPicPr>
            <a:picLocks noChangeAspect="1"/>
          </p:cNvPicPr>
          <p:nvPr/>
        </p:nvPicPr>
        <p:blipFill>
          <a:blip r:embed="rId3"/>
          <a:stretch>
            <a:fillRect/>
          </a:stretch>
        </p:blipFill>
        <p:spPr>
          <a:xfrm>
            <a:off x="4127663" y="1586985"/>
            <a:ext cx="3936675" cy="2347976"/>
          </a:xfrm>
          <a:prstGeom prst="rect">
            <a:avLst/>
          </a:prstGeom>
          <a:ln>
            <a:solidFill>
              <a:schemeClr val="tx1"/>
            </a:solidFill>
          </a:ln>
        </p:spPr>
      </p:pic>
      <p:sp>
        <p:nvSpPr>
          <p:cNvPr id="8" name="TextBox 7">
            <a:extLst>
              <a:ext uri="{FF2B5EF4-FFF2-40B4-BE49-F238E27FC236}">
                <a16:creationId xmlns:a16="http://schemas.microsoft.com/office/drawing/2014/main" id="{FA24974E-C19F-E2C7-AB7F-82F1C5AC3B4C}"/>
              </a:ext>
            </a:extLst>
          </p:cNvPr>
          <p:cNvSpPr txBox="1"/>
          <p:nvPr/>
        </p:nvSpPr>
        <p:spPr>
          <a:xfrm>
            <a:off x="1700236" y="4348397"/>
            <a:ext cx="8880454" cy="1845236"/>
          </a:xfrm>
          <a:prstGeom prst="rect">
            <a:avLst/>
          </a:prstGeom>
          <a:noFill/>
          <a:ln>
            <a:noFill/>
          </a:ln>
        </p:spPr>
        <p:txBody>
          <a:bodyPr vert="horz" wrap="square" lIns="91440" tIns="45720" rIns="91440" bIns="45720" rtlCol="0" anchor="ctr">
            <a:noAutofit/>
          </a:bodyPr>
          <a:lstStyle/>
          <a:p>
            <a:pPr>
              <a:spcBef>
                <a:spcPts val="600"/>
              </a:spcBef>
            </a:pPr>
            <a:r>
              <a:rPr lang="en-US" sz="1600">
                <a:ea typeface="MS Mincho" panose="02020609040205080304" pitchFamily="49" charset="-128"/>
                <a:cs typeface="Arial" panose="020B0604020202020204" pitchFamily="34" charset="0"/>
              </a:rPr>
              <a:t>When determining whether to approve or decline the order, consider:</a:t>
            </a:r>
            <a:endParaRPr lang="en-US" sz="1600">
              <a:ea typeface="MS Mincho" panose="02020609040205080304" pitchFamily="49" charset="-128"/>
              <a:cs typeface="Times New Roman" panose="02020603050405020304" pitchFamily="18" charset="0"/>
            </a:endParaRPr>
          </a:p>
          <a:p>
            <a:pPr marL="342900" indent="-342900">
              <a:buFont typeface="Symbol" panose="05050102010706020507" pitchFamily="18" charset="2"/>
              <a:buChar char=""/>
            </a:pPr>
            <a:r>
              <a:rPr lang="en-US" sz="1600">
                <a:ea typeface="MS Mincho" panose="02020609040205080304" pitchFamily="49" charset="-128"/>
                <a:cs typeface="Arial" panose="020B0604020202020204" pitchFamily="34" charset="0"/>
              </a:rPr>
              <a:t>Is the customer a known and trusted individual?</a:t>
            </a:r>
            <a:endParaRPr lang="en-US" sz="1600">
              <a:ea typeface="MS Mincho" panose="02020609040205080304" pitchFamily="49" charset="-128"/>
              <a:cs typeface="Times New Roman" panose="02020603050405020304" pitchFamily="18" charset="0"/>
            </a:endParaRPr>
          </a:p>
          <a:p>
            <a:pPr marL="342900" indent="-342900">
              <a:buFont typeface="Symbol" panose="05050102010706020507" pitchFamily="18" charset="2"/>
              <a:buChar char=""/>
            </a:pPr>
            <a:r>
              <a:rPr lang="en-US" sz="1600">
                <a:ea typeface="MS Mincho" panose="02020609040205080304" pitchFamily="49" charset="-128"/>
                <a:cs typeface="Arial" panose="020B0604020202020204" pitchFamily="34" charset="0"/>
              </a:rPr>
              <a:t>Are you willing and able to get the cookies to the customer’s location before the end of the sale.  Pay close attention to the delivery address and check for out of state customers.  No refunds will be given once approved.   </a:t>
            </a:r>
            <a:endParaRPr lang="en-US" sz="1600">
              <a:ea typeface="MS Mincho" panose="02020609040205080304" pitchFamily="49" charset="-128"/>
              <a:cs typeface="Times New Roman" panose="02020603050405020304" pitchFamily="18" charset="0"/>
            </a:endParaRPr>
          </a:p>
          <a:p>
            <a:pPr marL="457200"/>
            <a:r>
              <a:rPr lang="en-US" sz="1600">
                <a:ea typeface="MS Mincho" panose="02020609040205080304" pitchFamily="49" charset="-128"/>
                <a:cs typeface="Arial" panose="020B0604020202020204" pitchFamily="34" charset="0"/>
              </a:rPr>
              <a:t>AND </a:t>
            </a:r>
            <a:endParaRPr lang="en-US" sz="1600">
              <a:ea typeface="MS Mincho" panose="02020609040205080304" pitchFamily="49" charset="-128"/>
              <a:cs typeface="Times New Roman" panose="02020603050405020304" pitchFamily="18" charset="0"/>
            </a:endParaRPr>
          </a:p>
          <a:p>
            <a:pPr marL="342900" indent="-342900">
              <a:buFont typeface="Symbol" panose="05050102010706020507" pitchFamily="18" charset="2"/>
              <a:buChar char=""/>
            </a:pPr>
            <a:r>
              <a:rPr lang="en-US" sz="1600">
                <a:ea typeface="MS Mincho" panose="02020609040205080304" pitchFamily="49" charset="-128"/>
                <a:cs typeface="Arial" panose="020B0604020202020204" pitchFamily="34" charset="0"/>
              </a:rPr>
              <a:t>Do you have or will you have the inventory available?</a:t>
            </a:r>
            <a:endParaRPr lang="en-US" sz="1600">
              <a:ea typeface="MS Mincho" panose="02020609040205080304" pitchFamily="49" charset="-128"/>
              <a:cs typeface="Times New Roman" panose="02020603050405020304" pitchFamily="18" charset="0"/>
            </a:endParaRPr>
          </a:p>
          <a:p>
            <a:pPr marL="228600">
              <a:spcBef>
                <a:spcPts val="600"/>
              </a:spcBef>
            </a:pPr>
            <a:r>
              <a:rPr lang="en-US" sz="1600">
                <a:ea typeface="MS Mincho" panose="02020609040205080304" pitchFamily="49" charset="-128"/>
                <a:cs typeface="Arial" panose="020B0604020202020204" pitchFamily="34" charset="0"/>
              </a:rPr>
              <a:t>If so, “</a:t>
            </a:r>
            <a:r>
              <a:rPr lang="en-US" sz="1600" b="1">
                <a:ea typeface="MS Mincho" panose="02020609040205080304" pitchFamily="49" charset="-128"/>
                <a:cs typeface="Arial" panose="020B0604020202020204" pitchFamily="34" charset="0"/>
              </a:rPr>
              <a:t>Approve Order</a:t>
            </a:r>
            <a:r>
              <a:rPr lang="en-US" sz="1600">
                <a:ea typeface="MS Mincho" panose="02020609040205080304" pitchFamily="49" charset="-128"/>
                <a:cs typeface="Arial" panose="020B0604020202020204" pitchFamily="34" charset="0"/>
              </a:rPr>
              <a:t>.”  </a:t>
            </a:r>
          </a:p>
          <a:p>
            <a:pPr marL="228600">
              <a:spcBef>
                <a:spcPts val="600"/>
              </a:spcBef>
            </a:pPr>
            <a:r>
              <a:rPr lang="en-US" sz="1600" b="1">
                <a:ea typeface="MS Mincho" panose="02020609040205080304" pitchFamily="49" charset="-128"/>
                <a:cs typeface="Arial" panose="020B0604020202020204" pitchFamily="34" charset="0"/>
              </a:rPr>
              <a:t>Orders must be approved or declined within 5 days or the order will be automatically </a:t>
            </a:r>
            <a:r>
              <a:rPr lang="en-US" sz="1600" b="1" err="1">
                <a:ea typeface="MS Mincho" panose="02020609040205080304" pitchFamily="49" charset="-128"/>
                <a:cs typeface="Arial" panose="020B0604020202020204" pitchFamily="34" charset="0"/>
              </a:rPr>
              <a:t>delined</a:t>
            </a:r>
            <a:r>
              <a:rPr lang="en-US" sz="1600">
                <a:ea typeface="MS Mincho" panose="02020609040205080304" pitchFamily="49" charset="-128"/>
                <a:cs typeface="Arial" panose="020B0604020202020204" pitchFamily="34" charset="0"/>
              </a:rPr>
              <a:t>. </a:t>
            </a:r>
            <a:endParaRPr lang="en-US" sz="1600">
              <a:ea typeface="MS Mincho" panose="02020609040205080304" pitchFamily="49" charset="-128"/>
              <a:cs typeface="Times New Roman" panose="02020603050405020304" pitchFamily="18" charset="0"/>
            </a:endParaRPr>
          </a:p>
        </p:txBody>
      </p:sp>
      <p:sp>
        <p:nvSpPr>
          <p:cNvPr id="3" name="Flowchart: Off-page Connector 2">
            <a:extLst>
              <a:ext uri="{FF2B5EF4-FFF2-40B4-BE49-F238E27FC236}">
                <a16:creationId xmlns:a16="http://schemas.microsoft.com/office/drawing/2014/main" id="{2DBC0AA8-6A0B-EF9A-FCAF-F1D65086BF6F}"/>
              </a:ext>
            </a:extLst>
          </p:cNvPr>
          <p:cNvSpPr/>
          <p:nvPr/>
        </p:nvSpPr>
        <p:spPr>
          <a:xfrm>
            <a:off x="2778206" y="2081704"/>
            <a:ext cx="993694" cy="1474611"/>
          </a:xfrm>
          <a:prstGeom prst="flowChartOffpage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ysClr val="windowText" lastClr="000000"/>
                </a:solidFill>
              </a:rPr>
              <a:t>Click on the “Paid by” name to review customer and order details</a:t>
            </a:r>
          </a:p>
        </p:txBody>
      </p:sp>
    </p:spTree>
    <p:extLst>
      <p:ext uri="{BB962C8B-B14F-4D97-AF65-F5344CB8AC3E}">
        <p14:creationId xmlns:p14="http://schemas.microsoft.com/office/powerpoint/2010/main" val="35293592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8C12AA3-6E81-C746-8BB2-6661939CBDDC}" type="slidenum">
              <a:rPr lang="en-US" smtClean="0"/>
              <a:pPr/>
              <a:t>8</a:t>
            </a:fld>
            <a:endParaRPr lang="en-US"/>
          </a:p>
        </p:txBody>
      </p:sp>
      <p:sp>
        <p:nvSpPr>
          <p:cNvPr id="10" name="Text Placeholder 9">
            <a:extLst>
              <a:ext uri="{FF2B5EF4-FFF2-40B4-BE49-F238E27FC236}">
                <a16:creationId xmlns:a16="http://schemas.microsoft.com/office/drawing/2014/main" id="{398068B3-2C1E-4F06-4D7E-FC9E3EAE88C2}"/>
              </a:ext>
            </a:extLst>
          </p:cNvPr>
          <p:cNvSpPr>
            <a:spLocks noGrp="1"/>
          </p:cNvSpPr>
          <p:nvPr>
            <p:ph type="body" sz="quarter" idx="20"/>
          </p:nvPr>
        </p:nvSpPr>
        <p:spPr/>
        <p:txBody>
          <a:bodyPr/>
          <a:lstStyle/>
          <a:p>
            <a:r>
              <a:rPr lang="en-US">
                <a:latin typeface="+mn-lt"/>
              </a:rPr>
              <a:t>Orders Tab: In-person Delivery Orders</a:t>
            </a:r>
          </a:p>
        </p:txBody>
      </p:sp>
      <p:sp>
        <p:nvSpPr>
          <p:cNvPr id="13" name="Title 3">
            <a:extLst>
              <a:ext uri="{FF2B5EF4-FFF2-40B4-BE49-F238E27FC236}">
                <a16:creationId xmlns:a16="http://schemas.microsoft.com/office/drawing/2014/main" id="{33B36DCF-D9C0-AC77-564B-2A6C9A97BB5B}"/>
              </a:ext>
            </a:extLst>
          </p:cNvPr>
          <p:cNvSpPr txBox="1">
            <a:spLocks/>
          </p:cNvSpPr>
          <p:nvPr/>
        </p:nvSpPr>
        <p:spPr>
          <a:xfrm>
            <a:off x="1695451" y="1291633"/>
            <a:ext cx="5058097" cy="493106"/>
          </a:xfrm>
          <a:prstGeom prst="rect">
            <a:avLst/>
          </a:prstGeom>
        </p:spPr>
        <p:txBody>
          <a:bodyPr vert="horz" lIns="91440" tIns="45720" rIns="91440" bIns="45720" rtlCol="0" anchor="t">
            <a:noAutofit/>
          </a:bodyPr>
          <a:lstStyle>
            <a:lvl1pPr algn="l" defTabSz="685783" rtl="0" eaLnBrk="1" latinLnBrk="0" hangingPunct="1">
              <a:lnSpc>
                <a:spcPct val="90000"/>
              </a:lnSpc>
              <a:spcBef>
                <a:spcPct val="0"/>
              </a:spcBef>
              <a:buNone/>
              <a:defRPr sz="1725" b="0" i="0" kern="1200">
                <a:solidFill>
                  <a:schemeClr val="tx1"/>
                </a:solidFill>
                <a:latin typeface="Girl Scout Text Book" panose="02020003000000000000" pitchFamily="18" charset="0"/>
                <a:ea typeface="+mj-ea"/>
                <a:cs typeface="+mj-cs"/>
              </a:defRPr>
            </a:lvl1pPr>
          </a:lstStyle>
          <a:p>
            <a:r>
              <a:rPr lang="en-US" sz="1800" b="1">
                <a:latin typeface="+mn-lt"/>
              </a:rPr>
              <a:t>Orders to Deliver</a:t>
            </a:r>
          </a:p>
        </p:txBody>
      </p:sp>
      <p:grpSp>
        <p:nvGrpSpPr>
          <p:cNvPr id="4" name="Group 3">
            <a:extLst>
              <a:ext uri="{FF2B5EF4-FFF2-40B4-BE49-F238E27FC236}">
                <a16:creationId xmlns:a16="http://schemas.microsoft.com/office/drawing/2014/main" id="{0BE5B00F-BAE2-80E6-572E-1358457BB2A2}"/>
              </a:ext>
            </a:extLst>
          </p:cNvPr>
          <p:cNvGrpSpPr/>
          <p:nvPr/>
        </p:nvGrpSpPr>
        <p:grpSpPr>
          <a:xfrm>
            <a:off x="1714500" y="2544920"/>
            <a:ext cx="8364732" cy="2388099"/>
            <a:chOff x="555883" y="1293968"/>
            <a:chExt cx="8364732" cy="2388099"/>
          </a:xfrm>
        </p:grpSpPr>
        <p:pic>
          <p:nvPicPr>
            <p:cNvPr id="18" name="Picture 17">
              <a:extLst>
                <a:ext uri="{FF2B5EF4-FFF2-40B4-BE49-F238E27FC236}">
                  <a16:creationId xmlns:a16="http://schemas.microsoft.com/office/drawing/2014/main" id="{32E8EDE5-C9FA-E842-F03B-FB8BE380F30A}"/>
                </a:ext>
              </a:extLst>
            </p:cNvPr>
            <p:cNvPicPr>
              <a:picLocks noChangeAspect="1"/>
            </p:cNvPicPr>
            <p:nvPr/>
          </p:nvPicPr>
          <p:blipFill>
            <a:blip r:embed="rId3"/>
            <a:stretch>
              <a:fillRect/>
            </a:stretch>
          </p:blipFill>
          <p:spPr>
            <a:xfrm>
              <a:off x="1579109" y="1293968"/>
              <a:ext cx="7341506" cy="2388099"/>
            </a:xfrm>
            <a:prstGeom prst="rect">
              <a:avLst/>
            </a:prstGeom>
          </p:spPr>
        </p:pic>
        <p:grpSp>
          <p:nvGrpSpPr>
            <p:cNvPr id="3" name="Group 2">
              <a:extLst>
                <a:ext uri="{FF2B5EF4-FFF2-40B4-BE49-F238E27FC236}">
                  <a16:creationId xmlns:a16="http://schemas.microsoft.com/office/drawing/2014/main" id="{2C0DE779-EF96-71D0-D532-147773459B29}"/>
                </a:ext>
              </a:extLst>
            </p:cNvPr>
            <p:cNvGrpSpPr/>
            <p:nvPr/>
          </p:nvGrpSpPr>
          <p:grpSpPr>
            <a:xfrm>
              <a:off x="555883" y="1817720"/>
              <a:ext cx="3318885" cy="1838897"/>
              <a:chOff x="166699" y="318231"/>
              <a:chExt cx="2629718" cy="1150559"/>
            </a:xfrm>
          </p:grpSpPr>
          <p:sp>
            <p:nvSpPr>
              <p:cNvPr id="5" name="Rectangle 4">
                <a:extLst>
                  <a:ext uri="{FF2B5EF4-FFF2-40B4-BE49-F238E27FC236}">
                    <a16:creationId xmlns:a16="http://schemas.microsoft.com/office/drawing/2014/main" id="{1797C13C-2AB9-86EF-3721-D865704D4758}"/>
                  </a:ext>
                </a:extLst>
              </p:cNvPr>
              <p:cNvSpPr/>
              <p:nvPr/>
            </p:nvSpPr>
            <p:spPr>
              <a:xfrm>
                <a:off x="1938010" y="433888"/>
                <a:ext cx="858407" cy="231140"/>
              </a:xfrm>
              <a:prstGeom prst="rect">
                <a:avLst/>
              </a:prstGeom>
              <a:noFill/>
              <a:ln w="3175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45">
                <a:extLst>
                  <a:ext uri="{FF2B5EF4-FFF2-40B4-BE49-F238E27FC236}">
                    <a16:creationId xmlns:a16="http://schemas.microsoft.com/office/drawing/2014/main" id="{6DDDF56A-DE59-7F9D-E276-BFE68C25F8A4}"/>
                  </a:ext>
                </a:extLst>
              </p:cNvPr>
              <p:cNvSpPr txBox="1"/>
              <p:nvPr/>
            </p:nvSpPr>
            <p:spPr>
              <a:xfrm>
                <a:off x="264952" y="811156"/>
                <a:ext cx="475958" cy="2862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b="1">
                    <a:solidFill>
                      <a:schemeClr val="tx1"/>
                    </a:solidFill>
                    <a:ea typeface="MS Mincho" panose="02020609040205080304" pitchFamily="49" charset="-128"/>
                    <a:cs typeface="Times New Roman" panose="02020603050405020304" pitchFamily="18" charset="0"/>
                  </a:rPr>
                  <a:t>OR</a:t>
                </a:r>
                <a:endParaRPr lang="en-US" sz="1600">
                  <a:solidFill>
                    <a:schemeClr val="tx1"/>
                  </a:solidFill>
                  <a:ea typeface="MS Mincho" panose="02020609040205080304" pitchFamily="49" charset="-128"/>
                  <a:cs typeface="Times New Roman" panose="02020603050405020304" pitchFamily="18" charset="0"/>
                </a:endParaRPr>
              </a:p>
            </p:txBody>
          </p:sp>
          <p:grpSp>
            <p:nvGrpSpPr>
              <p:cNvPr id="7" name="Group 6">
                <a:extLst>
                  <a:ext uri="{FF2B5EF4-FFF2-40B4-BE49-F238E27FC236}">
                    <a16:creationId xmlns:a16="http://schemas.microsoft.com/office/drawing/2014/main" id="{3356C9D0-E8C2-21A0-4EA5-7717D17E4C41}"/>
                  </a:ext>
                </a:extLst>
              </p:cNvPr>
              <p:cNvGrpSpPr/>
              <p:nvPr/>
            </p:nvGrpSpPr>
            <p:grpSpPr>
              <a:xfrm>
                <a:off x="166699" y="318231"/>
                <a:ext cx="961734" cy="462455"/>
                <a:chOff x="63332" y="-76187"/>
                <a:chExt cx="961734" cy="462455"/>
              </a:xfrm>
            </p:grpSpPr>
            <p:sp>
              <p:nvSpPr>
                <p:cNvPr id="12" name="Right Arrow 43">
                  <a:extLst>
                    <a:ext uri="{FF2B5EF4-FFF2-40B4-BE49-F238E27FC236}">
                      <a16:creationId xmlns:a16="http://schemas.microsoft.com/office/drawing/2014/main" id="{16E293DC-A2F3-BDB6-06D5-D75CDFFAD116}"/>
                    </a:ext>
                  </a:extLst>
                </p:cNvPr>
                <p:cNvSpPr/>
                <p:nvPr/>
              </p:nvSpPr>
              <p:spPr>
                <a:xfrm>
                  <a:off x="662804" y="54919"/>
                  <a:ext cx="362262" cy="200242"/>
                </a:xfrm>
                <a:prstGeom prs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C50087CD-83EB-D92C-835A-CBD7DCCE7C14}"/>
                    </a:ext>
                  </a:extLst>
                </p:cNvPr>
                <p:cNvSpPr/>
                <p:nvPr/>
              </p:nvSpPr>
              <p:spPr>
                <a:xfrm>
                  <a:off x="63332" y="-76187"/>
                  <a:ext cx="672465" cy="462455"/>
                </a:xfrm>
                <a:prstGeom prst="rect">
                  <a:avLst/>
                </a:prstGeom>
                <a:solidFill>
                  <a:srgbClr val="FFC000"/>
                </a:solidFill>
                <a:ln w="15875">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solidFill>
                        <a:srgbClr val="000000"/>
                      </a:solidFill>
                      <a:ea typeface="MS Mincho" panose="02020609040205080304" pitchFamily="49" charset="-128"/>
                      <a:cs typeface="Times New Roman" panose="02020603050405020304" pitchFamily="18" charset="0"/>
                    </a:rPr>
                    <a:t>Select all</a:t>
                  </a:r>
                  <a:endParaRPr lang="en-US" sz="1200">
                    <a:ea typeface="MS Mincho" panose="02020609040205080304" pitchFamily="49" charset="-128"/>
                    <a:cs typeface="Times New Roman" panose="02020603050405020304" pitchFamily="18" charset="0"/>
                  </a:endParaRPr>
                </a:p>
              </p:txBody>
            </p:sp>
          </p:grpSp>
          <p:grpSp>
            <p:nvGrpSpPr>
              <p:cNvPr id="8" name="Group 7">
                <a:extLst>
                  <a:ext uri="{FF2B5EF4-FFF2-40B4-BE49-F238E27FC236}">
                    <a16:creationId xmlns:a16="http://schemas.microsoft.com/office/drawing/2014/main" id="{36EDFD80-388E-B80D-E7AE-6E27FA799E43}"/>
                  </a:ext>
                </a:extLst>
              </p:cNvPr>
              <p:cNvGrpSpPr/>
              <p:nvPr/>
            </p:nvGrpSpPr>
            <p:grpSpPr>
              <a:xfrm>
                <a:off x="166699" y="1078253"/>
                <a:ext cx="1017385" cy="390537"/>
                <a:chOff x="166699" y="-31782"/>
                <a:chExt cx="1017385" cy="390537"/>
              </a:xfrm>
            </p:grpSpPr>
            <p:sp>
              <p:nvSpPr>
                <p:cNvPr id="9" name="Rectangle 8">
                  <a:extLst>
                    <a:ext uri="{FF2B5EF4-FFF2-40B4-BE49-F238E27FC236}">
                      <a16:creationId xmlns:a16="http://schemas.microsoft.com/office/drawing/2014/main" id="{6508B456-DAD1-BBA5-0730-2D27132694CB}"/>
                    </a:ext>
                  </a:extLst>
                </p:cNvPr>
                <p:cNvSpPr/>
                <p:nvPr/>
              </p:nvSpPr>
              <p:spPr>
                <a:xfrm>
                  <a:off x="166699" y="-31782"/>
                  <a:ext cx="673808" cy="390537"/>
                </a:xfrm>
                <a:prstGeom prst="rect">
                  <a:avLst/>
                </a:prstGeom>
                <a:solidFill>
                  <a:srgbClr val="FFC0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a typeface="MS Mincho" panose="02020609040205080304" pitchFamily="49" charset="-128"/>
                      <a:cs typeface="Times New Roman" panose="02020603050405020304" pitchFamily="18" charset="0"/>
                    </a:rPr>
                    <a:t>Select a customer</a:t>
                  </a:r>
                  <a:endParaRPr lang="en-US" sz="1200">
                    <a:ea typeface="MS Mincho" panose="02020609040205080304" pitchFamily="49" charset="-128"/>
                    <a:cs typeface="Times New Roman" panose="02020603050405020304" pitchFamily="18" charset="0"/>
                  </a:endParaRPr>
                </a:p>
              </p:txBody>
            </p:sp>
            <p:sp>
              <p:nvSpPr>
                <p:cNvPr id="11" name="Right Arrow 7">
                  <a:extLst>
                    <a:ext uri="{FF2B5EF4-FFF2-40B4-BE49-F238E27FC236}">
                      <a16:creationId xmlns:a16="http://schemas.microsoft.com/office/drawing/2014/main" id="{75F9F80F-EDF3-A34F-DBD7-923C99D84994}"/>
                    </a:ext>
                  </a:extLst>
                </p:cNvPr>
                <p:cNvSpPr/>
                <p:nvPr/>
              </p:nvSpPr>
              <p:spPr>
                <a:xfrm>
                  <a:off x="821822" y="64095"/>
                  <a:ext cx="362262" cy="198783"/>
                </a:xfrm>
                <a:prstGeom prst="rightArrow">
                  <a:avLst>
                    <a:gd name="adj1" fmla="val 50000"/>
                    <a:gd name="adj2" fmla="val 52340"/>
                  </a:avLst>
                </a:prstGeom>
                <a:solidFill>
                  <a:srgbClr val="FFC000"/>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
        <p:nvSpPr>
          <p:cNvPr id="14" name="Star: 12 Points 13">
            <a:extLst>
              <a:ext uri="{FF2B5EF4-FFF2-40B4-BE49-F238E27FC236}">
                <a16:creationId xmlns:a16="http://schemas.microsoft.com/office/drawing/2014/main" id="{D93D261D-9380-5FC3-4DDC-39E2F5E37314}"/>
              </a:ext>
            </a:extLst>
          </p:cNvPr>
          <p:cNvSpPr/>
          <p:nvPr/>
        </p:nvSpPr>
        <p:spPr>
          <a:xfrm>
            <a:off x="8356600" y="1479466"/>
            <a:ext cx="2120900" cy="1589204"/>
          </a:xfrm>
          <a:prstGeom prst="star1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Orders must be marked as delivered to update cookie inventory correctly. </a:t>
            </a:r>
          </a:p>
        </p:txBody>
      </p:sp>
    </p:spTree>
    <p:extLst>
      <p:ext uri="{BB962C8B-B14F-4D97-AF65-F5344CB8AC3E}">
        <p14:creationId xmlns:p14="http://schemas.microsoft.com/office/powerpoint/2010/main" val="26202116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8C12AA3-6E81-C746-8BB2-6661939CBDDC}" type="slidenum">
              <a:rPr lang="en-US" smtClean="0"/>
              <a:pPr/>
              <a:t>9</a:t>
            </a:fld>
            <a:endParaRPr lang="en-US"/>
          </a:p>
        </p:txBody>
      </p:sp>
      <p:sp>
        <p:nvSpPr>
          <p:cNvPr id="4" name="Title 3"/>
          <p:cNvSpPr>
            <a:spLocks noGrp="1"/>
          </p:cNvSpPr>
          <p:nvPr>
            <p:ph type="title" idx="4294967295"/>
          </p:nvPr>
        </p:nvSpPr>
        <p:spPr>
          <a:xfrm>
            <a:off x="1866900" y="373561"/>
            <a:ext cx="8801100" cy="574675"/>
          </a:xfrm>
        </p:spPr>
        <p:txBody>
          <a:bodyPr>
            <a:normAutofit fontScale="90000"/>
          </a:bodyPr>
          <a:lstStyle/>
          <a:p>
            <a:r>
              <a:rPr lang="en-US">
                <a:latin typeface="+mn-lt"/>
              </a:rPr>
              <a:t>My Cookies-Initial Order Entry</a:t>
            </a:r>
          </a:p>
        </p:txBody>
      </p:sp>
      <p:pic>
        <p:nvPicPr>
          <p:cNvPr id="5" name="Picture 4" descr="A screenshot of a computer screen&#10;&#10;Description automatically generated">
            <a:extLst>
              <a:ext uri="{FF2B5EF4-FFF2-40B4-BE49-F238E27FC236}">
                <a16:creationId xmlns:a16="http://schemas.microsoft.com/office/drawing/2014/main" id="{779D07DA-0EED-36D3-CDFE-A795594F7023}"/>
              </a:ext>
            </a:extLst>
          </p:cNvPr>
          <p:cNvPicPr>
            <a:picLocks noChangeAspect="1"/>
          </p:cNvPicPr>
          <p:nvPr/>
        </p:nvPicPr>
        <p:blipFill>
          <a:blip r:embed="rId3"/>
          <a:stretch>
            <a:fillRect/>
          </a:stretch>
        </p:blipFill>
        <p:spPr>
          <a:xfrm>
            <a:off x="4525618" y="1425368"/>
            <a:ext cx="4078411" cy="4369385"/>
          </a:xfrm>
          <a:prstGeom prst="rect">
            <a:avLst/>
          </a:prstGeom>
          <a:ln>
            <a:solidFill>
              <a:schemeClr val="tx1"/>
            </a:solidFill>
          </a:ln>
        </p:spPr>
      </p:pic>
      <p:sp>
        <p:nvSpPr>
          <p:cNvPr id="12" name="Star: 12 Points 11">
            <a:extLst>
              <a:ext uri="{FF2B5EF4-FFF2-40B4-BE49-F238E27FC236}">
                <a16:creationId xmlns:a16="http://schemas.microsoft.com/office/drawing/2014/main" id="{A9801E0D-1B6F-C965-66B2-7B1704C45C14}"/>
              </a:ext>
            </a:extLst>
          </p:cNvPr>
          <p:cNvSpPr/>
          <p:nvPr/>
        </p:nvSpPr>
        <p:spPr>
          <a:xfrm rot="20885241">
            <a:off x="1779243" y="1536824"/>
            <a:ext cx="2322669" cy="1758635"/>
          </a:xfrm>
          <a:prstGeom prst="star1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i="1">
                <a:solidFill>
                  <a:srgbClr val="000000"/>
                </a:solidFill>
                <a:ea typeface="MS Mincho" panose="02020609040205080304" pitchFamily="49" charset="-128"/>
                <a:cs typeface="Arial" panose="020B0604020202020204" pitchFamily="34" charset="0"/>
              </a:rPr>
              <a:t>Digital Cookie online girl delivery orders are already included. Do not add them again. </a:t>
            </a:r>
            <a:endParaRPr lang="en-US" sz="1100">
              <a:ea typeface="MS Mincho" panose="02020609040205080304" pitchFamily="49" charset="-128"/>
              <a:cs typeface="Times New Roman" panose="02020603050405020304" pitchFamily="18" charset="0"/>
            </a:endParaRPr>
          </a:p>
        </p:txBody>
      </p:sp>
      <p:sp>
        <p:nvSpPr>
          <p:cNvPr id="16" name="Flowchart: Off-page Connector 15">
            <a:extLst>
              <a:ext uri="{FF2B5EF4-FFF2-40B4-BE49-F238E27FC236}">
                <a16:creationId xmlns:a16="http://schemas.microsoft.com/office/drawing/2014/main" id="{FBB55BC7-B6E1-5968-746A-FAABDE31CC18}"/>
              </a:ext>
            </a:extLst>
          </p:cNvPr>
          <p:cNvSpPr/>
          <p:nvPr/>
        </p:nvSpPr>
        <p:spPr>
          <a:xfrm>
            <a:off x="9436101" y="3841750"/>
            <a:ext cx="1123950" cy="1817768"/>
          </a:xfrm>
          <a:prstGeom prst="flowChartOffpage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Once submitted, the order will flow to the baker’s ordering system. </a:t>
            </a:r>
          </a:p>
        </p:txBody>
      </p:sp>
    </p:spTree>
    <p:extLst>
      <p:ext uri="{BB962C8B-B14F-4D97-AF65-F5344CB8AC3E}">
        <p14:creationId xmlns:p14="http://schemas.microsoft.com/office/powerpoint/2010/main" val="27393030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30274"/>
</p:tagLst>
</file>

<file path=ppt/tags/tag2.xml><?xml version="1.0" encoding="utf-8"?>
<p:tagLst xmlns:a="http://schemas.openxmlformats.org/drawingml/2006/main" xmlns:r="http://schemas.openxmlformats.org/officeDocument/2006/relationships" xmlns:p="http://schemas.openxmlformats.org/presentationml/2006/main">
  <p:tag name="AS_UNIQUEID" val="30275"/>
</p:tagLst>
</file>

<file path=ppt/tags/tag3.xml><?xml version="1.0" encoding="utf-8"?>
<p:tagLst xmlns:a="http://schemas.openxmlformats.org/drawingml/2006/main" xmlns:r="http://schemas.openxmlformats.org/officeDocument/2006/relationships" xmlns:p="http://schemas.openxmlformats.org/presentationml/2006/main">
  <p:tag name="AS_UNIQUEID" val="302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9FA2A91FA0B24DAD4E2672350E165A" ma:contentTypeVersion="18" ma:contentTypeDescription="Create a new document." ma:contentTypeScope="" ma:versionID="e46babc6a50cb0958a7df7e8576d9282">
  <xsd:schema xmlns:xsd="http://www.w3.org/2001/XMLSchema" xmlns:xs="http://www.w3.org/2001/XMLSchema" xmlns:p="http://schemas.microsoft.com/office/2006/metadata/properties" xmlns:ns2="d5a34fa8-75d9-4e2f-a1cc-26ad6e36f386" xmlns:ns3="d83a11e9-7ee8-4008-864d-d5b597c40839" xmlns:ns4="03a4399a-d15c-43c7-a76d-ea6429b689ec" targetNamespace="http://schemas.microsoft.com/office/2006/metadata/properties" ma:root="true" ma:fieldsID="0ec69d451d0e16bf96ddcdd46ae7798c" ns2:_="" ns3:_="" ns4:_="">
    <xsd:import namespace="d5a34fa8-75d9-4e2f-a1cc-26ad6e36f386"/>
    <xsd:import namespace="d83a11e9-7ee8-4008-864d-d5b597c40839"/>
    <xsd:import namespace="03a4399a-d15c-43c7-a76d-ea6429b689ec"/>
    <xsd:element name="properties">
      <xsd:complexType>
        <xsd:sequence>
          <xsd:element name="documentManagement">
            <xsd:complexType>
              <xsd:all>
                <xsd:element ref="ns2:SharedWithUsers" minOccurs="0"/>
                <xsd:element ref="ns2:SharedWithDetails" minOccurs="0"/>
                <xsd:element ref="ns3:Interview"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34fa8-75d9-4e2f-a1cc-26ad6e36f3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3a11e9-7ee8-4008-864d-d5b597c40839" elementFormDefault="qualified">
    <xsd:import namespace="http://schemas.microsoft.com/office/2006/documentManagement/types"/>
    <xsd:import namespace="http://schemas.microsoft.com/office/infopath/2007/PartnerControls"/>
    <xsd:element name="Interview" ma:index="10" nillable="true" ma:displayName="Interview" ma:internalName="Interview">
      <xsd:simpleType>
        <xsd:restriction base="dms:Text"/>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8cd84af-555f-4841-b0b6-41a22ae122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4399a-d15c-43c7-a76d-ea6429b689e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d806201-d231-4237-b094-7b7c19e1668f}" ma:internalName="TaxCatchAll" ma:showField="CatchAllData" ma:web="03a4399a-d15c-43c7-a76d-ea6429b68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3a11e9-7ee8-4008-864d-d5b597c40839">
      <Terms xmlns="http://schemas.microsoft.com/office/infopath/2007/PartnerControls"/>
    </lcf76f155ced4ddcb4097134ff3c332f>
    <Interview xmlns="d83a11e9-7ee8-4008-864d-d5b597c40839" xsi:nil="true"/>
    <TaxCatchAll xmlns="03a4399a-d15c-43c7-a76d-ea6429b689ec" xsi:nil="true"/>
  </documentManagement>
</p:properties>
</file>

<file path=customXml/itemProps1.xml><?xml version="1.0" encoding="utf-8"?>
<ds:datastoreItem xmlns:ds="http://schemas.openxmlformats.org/officeDocument/2006/customXml" ds:itemID="{3FED2B2A-FB7F-4A76-8756-848B9339D971}"/>
</file>

<file path=customXml/itemProps2.xml><?xml version="1.0" encoding="utf-8"?>
<ds:datastoreItem xmlns:ds="http://schemas.openxmlformats.org/officeDocument/2006/customXml" ds:itemID="{DFCC62E8-5CC6-4418-B2C3-D2FB6396EE68}"/>
</file>

<file path=customXml/itemProps3.xml><?xml version="1.0" encoding="utf-8"?>
<ds:datastoreItem xmlns:ds="http://schemas.openxmlformats.org/officeDocument/2006/customXml" ds:itemID="{2895B703-6A19-4810-8144-CB3561512687}"/>
</file>

<file path=docProps/app.xml><?xml version="1.0" encoding="utf-8"?>
<Properties xmlns="http://schemas.openxmlformats.org/officeDocument/2006/extended-properties" xmlns:vt="http://schemas.openxmlformats.org/officeDocument/2006/docPropsVTypes">
  <TotalTime>14</TotalTime>
  <Words>2294</Words>
  <Application>Microsoft Office PowerPoint</Application>
  <PresentationFormat>Widescreen</PresentationFormat>
  <Paragraphs>173</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Rounded MT Bold</vt:lpstr>
      <vt:lpstr>Calibri</vt:lpstr>
      <vt:lpstr>Calibri Light</vt:lpstr>
      <vt:lpstr>Cambria</vt:lpstr>
      <vt:lpstr>Girl Scout Display Light</vt:lpstr>
      <vt:lpstr>Girl Scout Text Book</vt:lpstr>
      <vt:lpstr>Palatino Linotype</vt:lpstr>
      <vt:lpstr>Symbol</vt:lpstr>
      <vt:lpstr>Office Theme</vt:lpstr>
      <vt:lpstr>Digital Cookie</vt:lpstr>
      <vt:lpstr>DC24 Cloud = Digital Cookie</vt:lpstr>
      <vt:lpstr>PowerPoint Presentation</vt:lpstr>
      <vt:lpstr>Goal Setting: Set My Sales Target</vt:lpstr>
      <vt:lpstr>Photo/Video Upload</vt:lpstr>
      <vt:lpstr>Invite Customers beginning January 16, 2024</vt:lpstr>
      <vt:lpstr>Orders Tab: In-person Delivery Orders </vt:lpstr>
      <vt:lpstr>PowerPoint Presentation</vt:lpstr>
      <vt:lpstr>My Cookies-Initial Order Entry</vt:lpstr>
      <vt:lpstr>PowerPoint Presentation</vt:lpstr>
      <vt:lpstr>Using the Digital Cookie Mobile App</vt:lpstr>
      <vt:lpstr>Mobile App-Making a Sale</vt:lpstr>
      <vt:lpstr>Mobile App-Viewing Orders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Cookie</dc:title>
  <dc:creator>Allison Wickel</dc:creator>
  <cp:lastModifiedBy>Allison Wickel</cp:lastModifiedBy>
  <cp:revision>1</cp:revision>
  <dcterms:created xsi:type="dcterms:W3CDTF">2023-11-30T23:26:58Z</dcterms:created>
  <dcterms:modified xsi:type="dcterms:W3CDTF">2023-11-30T23:41:23Z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0x010100EB9FA2A91FA0B24DAD4E2672350E165A</vt:lpwstr>
  </property>
</Properties>
</file>